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2" r:id="rId4"/>
    <p:sldMasterId id="2147484790" r:id="rId5"/>
  </p:sldMasterIdLst>
  <p:notesMasterIdLst>
    <p:notesMasterId r:id="rId54"/>
  </p:notesMasterIdLst>
  <p:handoutMasterIdLst>
    <p:handoutMasterId r:id="rId55"/>
  </p:handoutMasterIdLst>
  <p:sldIdLst>
    <p:sldId id="258" r:id="rId6"/>
    <p:sldId id="1781" r:id="rId7"/>
    <p:sldId id="2142532950" r:id="rId8"/>
    <p:sldId id="264" r:id="rId9"/>
    <p:sldId id="270" r:id="rId10"/>
    <p:sldId id="3775" r:id="rId11"/>
    <p:sldId id="288" r:id="rId12"/>
    <p:sldId id="3776" r:id="rId13"/>
    <p:sldId id="439" r:id="rId14"/>
    <p:sldId id="440" r:id="rId15"/>
    <p:sldId id="274" r:id="rId16"/>
    <p:sldId id="3748" r:id="rId17"/>
    <p:sldId id="3773" r:id="rId18"/>
    <p:sldId id="3774" r:id="rId19"/>
    <p:sldId id="3754" r:id="rId20"/>
    <p:sldId id="3756" r:id="rId21"/>
    <p:sldId id="3758" r:id="rId22"/>
    <p:sldId id="356" r:id="rId23"/>
    <p:sldId id="3770" r:id="rId24"/>
    <p:sldId id="3771" r:id="rId25"/>
    <p:sldId id="3772" r:id="rId26"/>
    <p:sldId id="3761" r:id="rId27"/>
    <p:sldId id="3765" r:id="rId28"/>
    <p:sldId id="389" r:id="rId29"/>
    <p:sldId id="3779" r:id="rId30"/>
    <p:sldId id="390" r:id="rId31"/>
    <p:sldId id="3778" r:id="rId32"/>
    <p:sldId id="3780" r:id="rId33"/>
    <p:sldId id="3759" r:id="rId34"/>
    <p:sldId id="3760" r:id="rId35"/>
    <p:sldId id="2076136529" r:id="rId36"/>
    <p:sldId id="2076136535" r:id="rId37"/>
    <p:sldId id="2076136536" r:id="rId38"/>
    <p:sldId id="278" r:id="rId39"/>
    <p:sldId id="282" r:id="rId40"/>
    <p:sldId id="284" r:id="rId41"/>
    <p:sldId id="2076136537" r:id="rId42"/>
    <p:sldId id="290" r:id="rId43"/>
    <p:sldId id="292" r:id="rId44"/>
    <p:sldId id="294" r:id="rId45"/>
    <p:sldId id="296" r:id="rId46"/>
    <p:sldId id="298" r:id="rId47"/>
    <p:sldId id="300" r:id="rId48"/>
    <p:sldId id="302" r:id="rId49"/>
    <p:sldId id="304" r:id="rId50"/>
    <p:sldId id="306" r:id="rId51"/>
    <p:sldId id="308" r:id="rId52"/>
    <p:sldId id="2076136538" r:id="rId5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243A5E"/>
    <a:srgbClr val="0066FF"/>
    <a:srgbClr val="F8F8F8"/>
    <a:srgbClr val="FFFFFF"/>
    <a:srgbClr val="4BCBEE"/>
    <a:srgbClr val="1392B4"/>
    <a:srgbClr val="0B556A"/>
    <a:srgbClr val="59B4D9"/>
    <a:srgbClr val="EBEBEB"/>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A48077-7A6B-4BC2-8B0D-1650E149D351}" v="5" dt="2020-09-01T00:38:19.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70907" autoAdjust="0"/>
  </p:normalViewPr>
  <p:slideViewPr>
    <p:cSldViewPr snapToGrid="0">
      <p:cViewPr varScale="1">
        <p:scale>
          <a:sx n="57" d="100"/>
          <a:sy n="57" d="100"/>
        </p:scale>
        <p:origin x="1704" y="58"/>
      </p:cViewPr>
      <p:guideLst/>
    </p:cSldViewPr>
  </p:slideViewPr>
  <p:outlineViewPr>
    <p:cViewPr>
      <p:scale>
        <a:sx n="33" d="100"/>
        <a:sy n="33" d="100"/>
      </p:scale>
      <p:origin x="0" y="-154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12/9/2023 11:10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12/9/2023 10:19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learn/modules/get-started-flows/2-create-first-flo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learn/modules/get-started-flows/6-flow-scheduled-flow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learn/modules/get-started-flows/9-troubleshoot-flow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learn/modules/build-more-flows/2-flow-create-approval-reques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learn/modules/administer-flows/2-flow-export-impor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learn/modules/administer-flows/3-share-flow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azure/logic-apps/workflow-definition-language-functions-reference/?azure-portal=tru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sdn.microsoft.com/library/gg154758.aspx/?azure-portal=tru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media/string-function-see-more-ss.png#lightbox"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dotnet/standard/base-types/standard-numeric-format-strings/?azure-portal=tru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dotnet/standard/base-types/custom-date-and-time-format-strings/?azure-portal=tru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https://docs.microsoft.com/en-us/learn/modules/flow-get-started/
</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After the manager receives the approval and approves, the flow can then provide conditional logic. Typically this might be something like if the purchase order request is greater than $10,000 send it to VP if not then automatically approve the purchase order.</a:t>
            </a:r>
          </a:p>
          <a:p>
            <a:r>
              <a:rPr lang="en-US" sz="1200" b="0" i="0" kern="1200">
                <a:solidFill>
                  <a:schemeClr val="tx1"/>
                </a:solidFill>
                <a:effectLst/>
                <a:latin typeface="+mn-lt"/>
                <a:ea typeface="+mn-ea"/>
                <a:cs typeface="+mn-cs"/>
              </a:rPr>
              <a:t>Here is an example of what this flow may look like.</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extLst>
      <p:ext uri="{BB962C8B-B14F-4D97-AF65-F5344CB8AC3E}">
        <p14:creationId xmlns:p14="http://schemas.microsoft.com/office/powerpoint/2010/main" val="3806899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r>
              <a:rPr lang="en-US" sz="1200" b="0" i="0" kern="1200" dirty="0">
                <a:solidFill>
                  <a:schemeClr val="tx1"/>
                </a:solidFill>
                <a:effectLst/>
                <a:latin typeface="+mn-lt"/>
                <a:ea typeface="+mn-ea"/>
                <a:cs typeface="+mn-cs"/>
              </a:rPr>
              <a:t>Event driven flows -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r>
              <a:rPr lang="en-US" sz="1200" b="0" i="0" kern="1200" dirty="0">
                <a:solidFill>
                  <a:schemeClr val="tx1"/>
                </a:solidFill>
                <a:effectLst/>
                <a:latin typeface="+mn-lt"/>
                <a:ea typeface="+mn-ea"/>
                <a:cs typeface="+mn-cs"/>
              </a:rPr>
              <a:t>Business process flows - These flows are built to augment the experience when using Model-driven apps and the Microsoft </a:t>
            </a:r>
            <a:r>
              <a:rPr lang="en-US" sz="1200" b="0" i="0" kern="1200" dirty="0" err="1">
                <a:solidFill>
                  <a:schemeClr val="tx1"/>
                </a:solidFill>
                <a:effectLst/>
                <a:latin typeface="+mn-lt"/>
                <a:ea typeface="+mn-ea"/>
                <a:cs typeface="+mn-cs"/>
              </a:rPr>
              <a:t>Dataverse</a:t>
            </a:r>
            <a:r>
              <a:rPr lang="en-US" sz="1200" b="0" i="0" kern="1200" dirty="0">
                <a:solidFill>
                  <a:schemeClr val="tx1"/>
                </a:solidFill>
                <a:effectLst/>
                <a:latin typeface="+mn-lt"/>
                <a:ea typeface="+mn-ea"/>
                <a:cs typeface="+mn-cs"/>
              </a:rPr>
              <a:t>. Use these to create a guided experience in your Model-driven apps.</a:t>
            </a:r>
          </a:p>
          <a:p>
            <a:r>
              <a:rPr lang="en-US" sz="1200" b="0" i="0" kern="1200" dirty="0">
                <a:solidFill>
                  <a:schemeClr val="tx1"/>
                </a:solidFill>
                <a:effectLst/>
                <a:latin typeface="+mn-lt"/>
                <a:ea typeface="+mn-ea"/>
                <a:cs typeface="+mn-cs"/>
              </a:rPr>
              <a:t>UI flows - These robotic process automation (RPA) flows allow you to row yourself performing actions on your desktop or within a web browser. You can then trigger a flow to perform that process for you. You can also pass data in or get data out of the process, letting you automate even "manual" business processes.</a:t>
            </a:r>
          </a:p>
          <a:p>
            <a:endParaRPr lang="en-US" sz="1200" b="0" i="0" kern="1200" dirty="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kern="1200" dirty="0">
                <a:solidFill>
                  <a:schemeClr val="tx1"/>
                </a:solidFill>
                <a:effectLst/>
                <a:latin typeface="+mn-lt"/>
                <a:ea typeface="+mn-ea"/>
                <a:cs typeface="+mn-cs"/>
              </a:rPr>
              <a:t>*</a:t>
            </a:r>
            <a:r>
              <a:rPr lang="en-US" sz="4000" b="0" i="0" dirty="0">
                <a:solidFill>
                  <a:srgbClr val="171717"/>
                </a:solidFill>
                <a:effectLst/>
                <a:latin typeface="Segoe UI" panose="020B0502040204020203" pitchFamily="34" charset="0"/>
              </a:rPr>
              <a:t>As of August 2022, you can no longer create or manage business process flows from Power Automate outside of the solution explorer. Business process flows and instances continue to be supported through the solution explorer, Power Apps, and </a:t>
            </a:r>
            <a:r>
              <a:rPr lang="en-US" sz="4000" b="0" i="0" dirty="0" err="1">
                <a:solidFill>
                  <a:srgbClr val="171717"/>
                </a:solidFill>
                <a:effectLst/>
                <a:latin typeface="Segoe UI" panose="020B0502040204020203" pitchFamily="34" charset="0"/>
              </a:rPr>
              <a:t>Dataverse</a:t>
            </a:r>
            <a:r>
              <a:rPr lang="en-US" sz="4000" b="0" i="0" dirty="0">
                <a:solidFill>
                  <a:srgbClr val="171717"/>
                </a:solidFill>
                <a:effectLst/>
                <a:latin typeface="Segoe UI" panose="020B0502040204020203" pitchFamily="34" charset="0"/>
              </a:rPr>
              <a:t> table views.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Other examples of actions include sending an email, posting a tweet, and starting an approval.</a:t>
            </a:r>
          </a:p>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12</a:t>
            </a:fld>
            <a:endParaRPr lang="en-US"/>
          </a:p>
        </p:txBody>
      </p:sp>
    </p:spTree>
    <p:extLst>
      <p:ext uri="{BB962C8B-B14F-4D97-AF65-F5344CB8AC3E}">
        <p14:creationId xmlns:p14="http://schemas.microsoft.com/office/powerpoint/2010/main" val="662185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Use this opportunity to provide students with an overview of the application, and show them how to get to the different components.  Show them how to create a Flow.  </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1471025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https://docs.microsoft.com/en-us/learn/modules/get-started-flows/2-create-first-flow</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1772332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https://docs.microsoft.com/en-us/learn/modules/get-started-flows/6-flow-scheduled-flows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extLst>
      <p:ext uri="{BB962C8B-B14F-4D97-AF65-F5344CB8AC3E}">
        <p14:creationId xmlns:p14="http://schemas.microsoft.com/office/powerpoint/2010/main" val="717105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https://docs.microsoft.com/en-us/learn/modules/get-started-flows/8-flow-share-flows</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1258835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https://docs.microsoft.com/en-us/learn/modules/get-started-flows/9-troubleshoot-flows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821692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Many reasons to use expressions:</a:t>
            </a:r>
          </a:p>
          <a:p>
            <a:r>
              <a:rPr lang="en-US"/>
              <a:t>Convert types</a:t>
            </a:r>
          </a:p>
          <a:p>
            <a:r>
              <a:rPr lang="en-US"/>
              <a:t>Perform simple, inline calculations </a:t>
            </a:r>
            <a:br>
              <a:rPr lang="en-US"/>
            </a:br>
            <a:r>
              <a:rPr lang="en-US"/>
              <a:t>like string manipulation or arithmetic, </a:t>
            </a:r>
            <a:br>
              <a:rPr lang="en-US"/>
            </a:br>
            <a:r>
              <a:rPr lang="en-US"/>
              <a:t>or date/time manipulation</a:t>
            </a:r>
          </a:p>
          <a:p>
            <a:r>
              <a:rPr lang="en-US"/>
              <a:t>Generate data like the current </a:t>
            </a:r>
            <a:br>
              <a:rPr lang="en-US"/>
            </a:br>
            <a:r>
              <a:rPr lang="en-US"/>
              <a:t>time, a GUID or a random number</a:t>
            </a:r>
          </a:p>
          <a:p>
            <a:r>
              <a:rPr lang="en-US"/>
              <a:t>Handling optional values</a:t>
            </a:r>
          </a:p>
          <a:p>
            <a:r>
              <a:rPr lang="en-US"/>
              <a:t>“If” conditional statements / control flow</a:t>
            </a:r>
          </a:p>
          <a:p>
            <a:r>
              <a:rPr lang="en-US"/>
              <a:t>Working with lists </a:t>
            </a:r>
          </a:p>
          <a:p>
            <a:endParaRPr lang="en-AU"/>
          </a:p>
        </p:txBody>
      </p:sp>
      <p:sp>
        <p:nvSpPr>
          <p:cNvPr id="4" name="Slide Number Placeholder 3"/>
          <p:cNvSpPr>
            <a:spLocks noGrp="1"/>
          </p:cNvSpPr>
          <p:nvPr>
            <p:ph type="sldNum" sz="quarter" idx="10"/>
          </p:nvPr>
        </p:nvSpPr>
        <p:spPr/>
        <p:txBody>
          <a:bodyPr/>
          <a:lstStyle/>
          <a:p>
            <a:fld id="{8CEEC488-DFA6-44D4-AFB0-C242488D84E3}" type="slidenum">
              <a:rPr lang="en-US" smtClean="0"/>
              <a:t>20</a:t>
            </a:fld>
            <a:endParaRPr lang="en-US"/>
          </a:p>
        </p:txBody>
      </p:sp>
    </p:spTree>
    <p:extLst>
      <p:ext uri="{BB962C8B-B14F-4D97-AF65-F5344CB8AC3E}">
        <p14:creationId xmlns:p14="http://schemas.microsoft.com/office/powerpoint/2010/main" val="37894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12/9/2023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lvl="0"/>
            <a:r>
              <a:rPr lang="en-US" sz="1200" u="sng" kern="1200" dirty="0">
                <a:solidFill>
                  <a:schemeClr val="tx1"/>
                </a:solidFill>
                <a:effectLst/>
                <a:latin typeface="+mn-lt"/>
                <a:ea typeface="+mn-ea"/>
                <a:cs typeface="+mn-cs"/>
                <a:hlinkClick r:id="rId3"/>
              </a:rPr>
              <a:t>https://docs.microsoft.com/en-us/learn/modules/build-more-flows/2-flow-create-approval-request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4243612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lvl="0"/>
            <a:r>
              <a:rPr lang="en-US" sz="1200" kern="1200" dirty="0">
                <a:solidFill>
                  <a:schemeClr val="tx1"/>
                </a:solidFill>
                <a:effectLst/>
                <a:latin typeface="+mn-lt"/>
                <a:ea typeface="+mn-ea"/>
                <a:cs typeface="+mn-cs"/>
              </a:rPr>
              <a:t>https://learn.microsoft.com/en-us/training/modules/build-approval-flows/3-process-approval-request</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1786397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https://learn.microsoft.com/en-us/training/modules/build-approval-flows/4-recurring</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558179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508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You can create a flow and perform administrative tasks in a browser or, if you download the Power Automate mobile app, on your phone.</a:t>
            </a:r>
          </a:p>
          <a:p>
            <a:r>
              <a:t>
Here are some of the tasks you can perform with the mobile app:</a:t>
            </a:r>
          </a:p>
          <a:p>
            <a:r>
              <a:t>
Turn flows on or off from wherever you are.</a:t>
            </a:r>
          </a:p>
          <a:p>
            <a:r>
              <a:t>
See when a flow has failed.</a:t>
            </a:r>
          </a:p>
          <a:p>
            <a:r>
              <a:t>
Review detailed run history reports.</a:t>
            </a:r>
          </a:p>
          <a:p>
            <a:r>
              <a:t>
View and filter runs by notification type.</a:t>
            </a:r>
          </a:p>
          <a:p>
            <a:r>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805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Welcome to the Admin center! The Admin center is the central location where tenant admins and environment admins manage an organization's data policies and environments. Any changes that you make in the Admin center are immediately available to users in the organization.</a:t>
            </a:r>
          </a:p>
          <a:p>
            <a:r>
              <a:t>
In this module, you'll learn how to:</a:t>
            </a:r>
          </a:p>
          <a:p>
            <a:r>
              <a:t>
Import and export flows.</a:t>
            </a:r>
          </a:p>
          <a:p>
            <a:r>
              <a:t>
Share flows.</a:t>
            </a:r>
          </a:p>
          <a:p>
            <a:r>
              <a:t>
Monitor flows.</a:t>
            </a:r>
          </a:p>
          <a:p>
            <a:r>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806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An environment is a space where you can store, manage, and share your organization's business data, apps, and flows. It also serves as a container to separate apps that might have different roles, security requirements, or target audiences.</a:t>
            </a:r>
          </a:p>
          <a:p>
            <a:r>
              <a:rPr dirty="0"/>
              <a:t>
The way that you use environments depends on your organization and the apps that you're trying to build. Here are some examples:</a:t>
            </a:r>
          </a:p>
          <a:p>
            <a:r>
              <a:rPr dirty="0"/>
              <a:t>
You can create separate environments to group the test and production versions of your apps.</a:t>
            </a:r>
          </a:p>
          <a:p>
            <a:r>
              <a:rPr dirty="0"/>
              <a:t>
You can create separate environments that correspond to specific teams or departments in your company. Each environment holds the relevant data and apps for each team/department.</a:t>
            </a:r>
          </a:p>
          <a:p>
            <a:r>
              <a:rPr dirty="0"/>
              <a:t>
You can create separate environments for different global branches of your company.</a:t>
            </a:r>
          </a:p>
          <a:p>
            <a:r>
              <a:rPr dirty="0"/>
              <a:t>
You can build all your apps in a single environment.</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9393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198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https://docs.microsoft.com/en-us/learn/modules/administer-flows/2-flow-export-import</a:t>
            </a:r>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3169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https://docs.microsoft.com/en-us/learn/modules/administer-flows/3-share-flows</a:t>
            </a:r>
            <a:endParaRPr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1763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Link to student courseware on Learn</a:t>
            </a:r>
          </a:p>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https://learn.microsoft.com/en-us/users/msftofficialcurriculum-4292/collections/zwm5c41m26jp0q</a:t>
            </a:r>
          </a:p>
          <a:p>
            <a:pPr marL="0" marR="0" algn="l" defTabSz="932742" rtl="0" eaLnBrk="1" latinLnBrk="0" hangingPunct="1">
              <a:lnSpc>
                <a:spcPct val="90000"/>
              </a:lnSpc>
              <a:spcBef>
                <a:spcPts val="0"/>
              </a:spcBef>
              <a:spcAft>
                <a:spcPts val="340"/>
              </a:spcAft>
            </a:pPr>
            <a:endParaRPr lang="en-US" sz="88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06225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extLst>
      <p:ext uri="{BB962C8B-B14F-4D97-AF65-F5344CB8AC3E}">
        <p14:creationId xmlns:p14="http://schemas.microsoft.com/office/powerpoint/2010/main" val="2165553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When you build a flow in Power Automate, it is easy to get started by adding a trigger and actions and then passing data between them with dynamic content. But, sometimes you need to do more. You want the ability to do a calculation or to transform data for your solution. To do these things, you can look to expressions.</a:t>
            </a:r>
          </a:p>
          <a:p>
            <a:endParaRPr dirty="0"/>
          </a:p>
          <a:p>
            <a:pPr>
              <a:spcBef>
                <a:spcPct val="43750"/>
              </a:spcBef>
              <a:spcAft>
                <a:spcPct val="43750"/>
              </a:spcAft>
            </a:pPr>
            <a:r>
              <a:rPr dirty="0"/>
              <a:t>In Power Automate, expressions are a set of simple functions that enable you to return data. Put simpler, you use expressions to write a formula to get your data the way you want it. Expressions allow you to do things like convert a date to UTC, divide two numbers, create that perfect string by combining </a:t>
            </a:r>
            <a:r>
              <a:rPr lang="en-US" dirty="0"/>
              <a:t>column</a:t>
            </a:r>
            <a:r>
              <a:rPr dirty="0"/>
              <a:t>s, and much more all by using various functions.</a:t>
            </a:r>
          </a:p>
          <a:p>
            <a:endParaRPr dirty="0"/>
          </a:p>
          <a:p>
            <a:pPr>
              <a:spcBef>
                <a:spcPct val="43750"/>
              </a:spcBef>
              <a:spcAft>
                <a:spcPct val="43750"/>
              </a:spcAft>
            </a:pPr>
            <a:r>
              <a:rPr dirty="0"/>
              <a:t>Flows in Power Automate run on top of Azure Logic Apps. The most important reason for you to understand that is that they both use all of the same functions. When you are searching the internet for solutions or reading documentation about flow functions, it is common to end up looking at Logic Apps documentation. For example, the </a:t>
            </a:r>
            <a:r>
              <a:rPr dirty="0">
                <a:hlinkClick r:id="rId3"/>
              </a:rPr>
              <a:t>Reference Guide</a:t>
            </a:r>
            <a:r>
              <a:rPr dirty="0"/>
              <a:t> of functions for Power Automate is hosted on the Logic Apps side of the documentation.</a:t>
            </a:r>
          </a:p>
          <a:p>
            <a:endParaRPr dirty="0"/>
          </a:p>
          <a:p>
            <a:pPr>
              <a:spcBef>
                <a:spcPct val="43750"/>
              </a:spcBef>
              <a:spcAft>
                <a:spcPct val="43750"/>
              </a:spcAft>
            </a:pPr>
            <a:r>
              <a:rPr dirty="0"/>
              <a:t>Through the remainder of this module, you will learn about the different types of functions and the syntax so you can start to use expressions in your flows.</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To write an expression in flow, you select in a </a:t>
            </a:r>
            <a:r>
              <a:rPr lang="en-US" dirty="0"/>
              <a:t>column</a:t>
            </a:r>
            <a:r>
              <a:rPr dirty="0"/>
              <a:t> to open the Dynamic content menu and then you select "Expression" as shown below.</a:t>
            </a:r>
          </a:p>
          <a:p>
            <a:endParaRPr dirty="0"/>
          </a:p>
          <a:p>
            <a:pPr>
              <a:spcBef>
                <a:spcPct val="43750"/>
              </a:spcBef>
              <a:spcAft>
                <a:spcPct val="43750"/>
              </a:spcAft>
            </a:pPr>
            <a:r>
              <a:rPr dirty="0"/>
              <a:t>[!div class="mx-</a:t>
            </a:r>
            <a:r>
              <a:rPr dirty="0" err="1"/>
              <a:t>imgBorder</a:t>
            </a:r>
            <a:r>
              <a:rPr dirty="0"/>
              <a:t>"] </a:t>
            </a:r>
            <a:r>
              <a:rPr dirty="0">
                <a:hlinkClick r:id="" action="ppaction://noaction"/>
              </a:rPr>
              <a:t>open the Dynamic content menu and  select Expression</a:t>
            </a:r>
          </a:p>
          <a:p>
            <a:endParaRPr dirty="0">
              <a:hlinkClick r:id="" action="ppaction://noaction"/>
            </a:endParaRPr>
          </a:p>
          <a:p>
            <a:pPr>
              <a:spcBef>
                <a:spcPct val="43750"/>
              </a:spcBef>
              <a:spcAft>
                <a:spcPct val="43750"/>
              </a:spcAft>
            </a:pPr>
            <a:r>
              <a:rPr dirty="0"/>
              <a:t>In the formula box, you will then write your expression by combining one or more functions. Before you learn about the different types of functions and their usage, there are some commonalities you should learn first. Function names are not case-sensitive.</a:t>
            </a:r>
          </a:p>
          <a:p>
            <a:endParaRPr dirty="0"/>
          </a:p>
          <a:p>
            <a:pPr>
              <a:spcBef>
                <a:spcPct val="43750"/>
              </a:spcBef>
              <a:spcAft>
                <a:spcPct val="43750"/>
              </a:spcAft>
            </a:pPr>
            <a:r>
              <a:rPr dirty="0"/>
              <a:t>[!TIP] Notice in the screenshot that we used a Manually triggers a flow trigger and a </a:t>
            </a:r>
            <a:r>
              <a:rPr i="1" dirty="0"/>
              <a:t>Compose</a:t>
            </a:r>
            <a:r>
              <a:rPr dirty="0"/>
              <a:t> action. This allows you to have a simple setup for writing and testing your expressions without worrying about other inputs or actions. Use this setup to follow along in this app or anytime you want to try out something new.</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7500" lnSpcReduction="10000"/>
          </a:bodyPr>
          <a:lstStyle/>
          <a:p>
            <a:pPr>
              <a:spcBef>
                <a:spcPct val="43750"/>
              </a:spcBef>
              <a:spcAft>
                <a:spcPct val="43750"/>
              </a:spcAft>
            </a:pPr>
            <a:r>
              <a:rPr dirty="0"/>
              <a:t>When you enter a function in the formula bar, you will see a pop-up with syntax suggestions.</a:t>
            </a:r>
          </a:p>
          <a:p>
            <a:endParaRPr dirty="0"/>
          </a:p>
          <a:p>
            <a:endParaRPr dirty="0">
              <a:hlinkClick r:id="" action="ppaction://noaction"/>
            </a:endParaRPr>
          </a:p>
          <a:p>
            <a:pPr>
              <a:spcBef>
                <a:spcPct val="43750"/>
              </a:spcBef>
              <a:spcAft>
                <a:spcPct val="43750"/>
              </a:spcAft>
            </a:pPr>
            <a:r>
              <a:rPr dirty="0"/>
              <a:t>Here you can see for the </a:t>
            </a:r>
            <a:r>
              <a:rPr i="1" dirty="0" err="1"/>
              <a:t>convertFromUtc</a:t>
            </a:r>
            <a:r>
              <a:rPr dirty="0"/>
              <a:t> function that it has two required inputs and one optional input. </a:t>
            </a:r>
            <a:r>
              <a:rPr i="1" dirty="0"/>
              <a:t>Timestamp</a:t>
            </a:r>
            <a:r>
              <a:rPr dirty="0"/>
              <a:t> is required and expects a string, </a:t>
            </a:r>
            <a:r>
              <a:rPr i="1" dirty="0" err="1"/>
              <a:t>destinationTimeZone</a:t>
            </a:r>
            <a:r>
              <a:rPr dirty="0"/>
              <a:t> is required and expects a string, and </a:t>
            </a:r>
            <a:r>
              <a:rPr i="1" dirty="0"/>
              <a:t>format?</a:t>
            </a:r>
            <a:r>
              <a:rPr dirty="0"/>
              <a:t> is optional and expects a string. Note the "</a:t>
            </a:r>
            <a:r>
              <a:rPr i="1" dirty="0"/>
              <a:t>?</a:t>
            </a:r>
            <a:r>
              <a:rPr dirty="0"/>
              <a:t>" at the end of </a:t>
            </a:r>
            <a:r>
              <a:rPr i="1" dirty="0"/>
              <a:t>format</a:t>
            </a:r>
            <a:r>
              <a:rPr dirty="0"/>
              <a:t>. That tells you it is an optional input.</a:t>
            </a:r>
          </a:p>
          <a:p>
            <a:endParaRPr dirty="0"/>
          </a:p>
          <a:p>
            <a:pPr>
              <a:spcBef>
                <a:spcPct val="43750"/>
              </a:spcBef>
              <a:spcAft>
                <a:spcPct val="43750"/>
              </a:spcAft>
            </a:pPr>
            <a:r>
              <a:rPr dirty="0"/>
              <a:t>After entering a Timestamp as a string typing a comma, then prompts for the </a:t>
            </a:r>
            <a:r>
              <a:rPr dirty="0" err="1"/>
              <a:t>destinationTimeZone</a:t>
            </a:r>
            <a:r>
              <a:rPr dirty="0"/>
              <a:t>:</a:t>
            </a:r>
          </a:p>
          <a:p>
            <a:endParaRPr dirty="0"/>
          </a:p>
          <a:p>
            <a:endParaRPr dirty="0">
              <a:hlinkClick r:id="" action="ppaction://noaction"/>
            </a:endParaRPr>
          </a:p>
          <a:p>
            <a:pPr>
              <a:spcBef>
                <a:spcPct val="43750"/>
              </a:spcBef>
              <a:spcAft>
                <a:spcPct val="43750"/>
              </a:spcAft>
            </a:pPr>
            <a:r>
              <a:rPr dirty="0"/>
              <a:t>This can be daunting. What does it want for the time zone? If you look in the pop-up, you'll see that it provides a link to the </a:t>
            </a:r>
            <a:r>
              <a:rPr dirty="0">
                <a:hlinkClick r:id="rId3"/>
              </a:rPr>
              <a:t>list of time zone values</a:t>
            </a:r>
            <a:r>
              <a:rPr dirty="0"/>
              <a:t>. This page provides you the string for the </a:t>
            </a:r>
            <a:r>
              <a:rPr i="1" dirty="0" err="1"/>
              <a:t>destinationTimeZone</a:t>
            </a:r>
            <a:r>
              <a:rPr dirty="0"/>
              <a:t>. With that information, we can now complete the expression.</a:t>
            </a:r>
          </a:p>
          <a:p>
            <a:endParaRPr dirty="0"/>
          </a:p>
          <a:p>
            <a:pPr>
              <a:spcBef>
                <a:spcPct val="43750"/>
              </a:spcBef>
              <a:spcAft>
                <a:spcPct val="43750"/>
              </a:spcAft>
            </a:pPr>
            <a:r>
              <a:rPr dirty="0" err="1"/>
              <a:t>convertFromUtc</a:t>
            </a:r>
            <a:r>
              <a:rPr dirty="0"/>
              <a:t>('2020-09-01T12:00:00Z','Eastern Standard Time')</a:t>
            </a:r>
          </a:p>
          <a:p>
            <a:endParaRPr dirty="0"/>
          </a:p>
          <a:p>
            <a:pPr>
              <a:spcBef>
                <a:spcPct val="43750"/>
              </a:spcBef>
              <a:spcAft>
                <a:spcPct val="43750"/>
              </a:spcAft>
            </a:pPr>
            <a:r>
              <a:rPr dirty="0"/>
              <a:t>With the complete formula, you can select OK to save your changes. Always be sure to select OK or UPDATE when editing an expression. If you select out of the inputs, you will lose your changes. Flow does not have autosave.</a:t>
            </a:r>
          </a:p>
          <a:p>
            <a:endParaRPr dirty="0"/>
          </a:p>
          <a:p>
            <a:pPr>
              <a:spcBef>
                <a:spcPct val="43750"/>
              </a:spcBef>
              <a:spcAft>
                <a:spcPct val="43750"/>
              </a:spcAft>
            </a:pPr>
            <a:r>
              <a:rPr dirty="0"/>
              <a:t>With your first expression complete, you can now select Test in the top right-hand corner. Then select Save &amp; Test. select the Run flow button and then Done.</a:t>
            </a:r>
          </a:p>
          <a:p>
            <a:endParaRPr dirty="0"/>
          </a:p>
          <a:p>
            <a:pPr>
              <a:spcBef>
                <a:spcPct val="43750"/>
              </a:spcBef>
              <a:spcAft>
                <a:spcPct val="43750"/>
              </a:spcAft>
            </a:pPr>
            <a:r>
              <a:rPr dirty="0"/>
              <a:t>You should see the green bar that says "Your flow ran successfully." Expand the </a:t>
            </a:r>
            <a:r>
              <a:rPr i="1" dirty="0"/>
              <a:t>Compose</a:t>
            </a:r>
            <a:r>
              <a:rPr dirty="0"/>
              <a:t> action and you will see that the OUTPUTS is your date time converted to the new time zone.</a:t>
            </a:r>
          </a:p>
          <a:p>
            <a:endParaRPr dirty="0"/>
          </a:p>
          <a:p>
            <a:endParaRPr dirty="0">
              <a:hlinkClick r:id="" action="ppaction://noaction"/>
            </a:endParaRPr>
          </a:p>
          <a:p>
            <a:pPr>
              <a:spcBef>
                <a:spcPct val="43750"/>
              </a:spcBef>
              <a:spcAft>
                <a:spcPct val="43750"/>
              </a:spcAft>
            </a:pPr>
            <a:r>
              <a:rPr dirty="0"/>
              <a:t>Use this same process to see the output of any test expressions you create.</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When you look at the </a:t>
            </a:r>
            <a:r>
              <a:rPr i="1" dirty="0" err="1"/>
              <a:t>convertToUtc</a:t>
            </a:r>
            <a:r>
              <a:rPr dirty="0"/>
              <a:t> expression you wrote earlier, you might notice that you need to scroll to see the whole formula in the function bar. A common technique to make reviewing your expression easier is to use Comments and pasting the whole formula into the comment.</a:t>
            </a:r>
          </a:p>
          <a:p>
            <a:endParaRPr dirty="0"/>
          </a:p>
          <a:p>
            <a:pPr>
              <a:spcBef>
                <a:spcPct val="43750"/>
              </a:spcBef>
              <a:spcAft>
                <a:spcPct val="43750"/>
              </a:spcAft>
            </a:pPr>
            <a:r>
              <a:rPr dirty="0"/>
              <a:t>[!div class="mx-</a:t>
            </a:r>
            <a:r>
              <a:rPr dirty="0" err="1"/>
              <a:t>imgBorder</a:t>
            </a:r>
            <a:r>
              <a:rPr dirty="0"/>
              <a:t>"] </a:t>
            </a:r>
            <a:r>
              <a:rPr dirty="0">
                <a:hlinkClick r:id="" action="ppaction://noaction"/>
              </a:rPr>
              <a:t>paste the formula into the comment</a:t>
            </a:r>
          </a:p>
          <a:p>
            <a:endParaRPr dirty="0">
              <a:hlinkClick r:id="" action="ppaction://noaction"/>
            </a:endParaRPr>
          </a:p>
          <a:p>
            <a:pPr>
              <a:spcBef>
                <a:spcPct val="43750"/>
              </a:spcBef>
              <a:spcAft>
                <a:spcPct val="43750"/>
              </a:spcAft>
            </a:pPr>
            <a:r>
              <a:rPr dirty="0"/>
              <a:t>To add a comment, select the ellipse to show the menu. Then select "Add a comment".</a:t>
            </a:r>
          </a:p>
          <a:p>
            <a:endParaRPr dirty="0"/>
          </a:p>
          <a:p>
            <a:pPr>
              <a:spcBef>
                <a:spcPct val="43750"/>
              </a:spcBef>
              <a:spcAft>
                <a:spcPct val="43750"/>
              </a:spcAft>
            </a:pPr>
            <a:r>
              <a:rPr dirty="0"/>
              <a:t>[!div class="mx-</a:t>
            </a:r>
            <a:r>
              <a:rPr dirty="0" err="1"/>
              <a:t>imgBorder</a:t>
            </a:r>
            <a:r>
              <a:rPr dirty="0"/>
              <a:t>"] </a:t>
            </a:r>
            <a:r>
              <a:rPr dirty="0">
                <a:hlinkClick r:id="" action="ppaction://noaction"/>
              </a:rPr>
              <a:t>select the ellipsis and "add a comment"</a:t>
            </a:r>
          </a:p>
          <a:p>
            <a:endParaRPr dirty="0">
              <a:hlinkClick r:id="" action="ppaction://noaction"/>
            </a:endParaRPr>
          </a:p>
          <a:p>
            <a:pPr>
              <a:spcBef>
                <a:spcPct val="43750"/>
              </a:spcBef>
              <a:spcAft>
                <a:spcPct val="43750"/>
              </a:spcAft>
            </a:pPr>
            <a:r>
              <a:rPr dirty="0"/>
              <a:t>Then you can enter any text you want. This could either be text or just a copy and paste of your expression as shown previously.</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When you use text in a flow expression, you will use the ' (single quote) at the beginning and end of each string. For example, if you wanted to combine the string "Have a" and "good day!" in an expression, you would use the Concat function and your syntax would be:</a:t>
            </a:r>
          </a:p>
          <a:p>
            <a:endParaRPr/>
          </a:p>
          <a:p>
            <a:r>
              <a:t>Concat('Have a', ' good day!') </a:t>
            </a:r>
          </a:p>
          <a:p>
            <a:endParaRPr/>
          </a:p>
          <a:p>
            <a:pPr>
              <a:spcBef>
                <a:spcPct val="43750"/>
              </a:spcBef>
              <a:spcAft>
                <a:spcPct val="43750"/>
              </a:spcAft>
            </a:pPr>
            <a:r>
              <a:t>[!div class="mx-imgBorder"] </a:t>
            </a:r>
            <a:r>
              <a:rPr>
                <a:hlinkClick r:id="" action="ppaction://noaction"/>
              </a:rPr>
              <a:t>concat function syntax</a:t>
            </a:r>
          </a:p>
          <a:p>
            <a:endParaRPr>
              <a:hlinkClick r:id="" action="ppaction://noaction"/>
            </a:endParaRPr>
          </a:p>
          <a:p>
            <a:pPr>
              <a:spcBef>
                <a:spcPct val="43750"/>
              </a:spcBef>
              <a:spcAft>
                <a:spcPct val="43750"/>
              </a:spcAft>
            </a:pPr>
            <a:r>
              <a:t>These little details will help you more effectively work with expressions. One of the great things about expressions is that they are consistent and as you learn about one function you can often apply those learnings to the next function, rapidly speeding up your learning.</a:t>
            </a: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Functions are grouped into 10 different categories like math and logic. The categories are just a logical organization to making finding the function you need easier. Below you will get an overview of each category and some examples.</a:t>
            </a:r>
          </a:p>
          <a:p>
            <a:endParaRPr dirty="0"/>
          </a:p>
          <a:p>
            <a:pPr>
              <a:spcBef>
                <a:spcPct val="43750"/>
              </a:spcBef>
              <a:spcAft>
                <a:spcPct val="43750"/>
              </a:spcAft>
            </a:pPr>
            <a:r>
              <a:rPr dirty="0"/>
              <a:t>Keep in mind as you go through the various examples, we use static text and values. This is to allow you to test and recreate the examples as easily as possible. In your flows, you may substitute dynamic content in place of this static data. Just ensure that your dynamic data is the correct format for the function.</a:t>
            </a:r>
          </a:p>
          <a:p>
            <a:endParaRPr dirty="0"/>
          </a:p>
          <a:p>
            <a:pPr>
              <a:spcBef>
                <a:spcPct val="43750"/>
              </a:spcBef>
              <a:spcAft>
                <a:spcPct val="43750"/>
              </a:spcAft>
            </a:pPr>
            <a:r>
              <a:rPr dirty="0"/>
              <a:t>In the screenshot below, you will notice to the right of each category header (like String functions or Collection) the words "See more." By selecting "See more," the complete list of functions for that category will be shown.</a:t>
            </a:r>
          </a:p>
          <a:p>
            <a:endParaRPr dirty="0"/>
          </a:p>
          <a:p>
            <a:pPr>
              <a:spcBef>
                <a:spcPct val="43750"/>
              </a:spcBef>
              <a:spcAft>
                <a:spcPct val="43750"/>
              </a:spcAft>
            </a:pPr>
            <a:r>
              <a:rPr dirty="0"/>
              <a:t>[!div class="mx-</a:t>
            </a:r>
            <a:r>
              <a:rPr dirty="0" err="1"/>
              <a:t>imgBorder</a:t>
            </a:r>
            <a:r>
              <a:rPr dirty="0"/>
              <a:t>"] </a:t>
            </a:r>
            <a:r>
              <a:rPr dirty="0">
                <a:hlinkClick r:id="" action="ppaction://noaction"/>
              </a:rPr>
              <a:t>See more for complete list of functions</a:t>
            </a:r>
          </a:p>
          <a:p>
            <a:endParaRPr dirty="0">
              <a:hlinkClick r:id="" action="ppaction://noaction"/>
            </a:endParaRPr>
          </a:p>
          <a:p>
            <a:pPr>
              <a:spcBef>
                <a:spcPct val="43750"/>
              </a:spcBef>
              <a:spcAft>
                <a:spcPct val="43750"/>
              </a:spcAft>
            </a:pPr>
            <a:r>
              <a:rPr dirty="0"/>
              <a:t>Select </a:t>
            </a:r>
            <a:r>
              <a:rPr b="1" dirty="0"/>
              <a:t>See more</a:t>
            </a:r>
            <a:r>
              <a:rPr dirty="0"/>
              <a:t> beside String functions.</a:t>
            </a:r>
          </a:p>
          <a:p>
            <a:endParaRPr dirty="0"/>
          </a:p>
          <a:p>
            <a:pPr>
              <a:spcBef>
                <a:spcPct val="43750"/>
              </a:spcBef>
              <a:spcAft>
                <a:spcPct val="43750"/>
              </a:spcAft>
            </a:pPr>
            <a:r>
              <a:rPr dirty="0"/>
              <a:t>[!div class="mx-</a:t>
            </a:r>
            <a:r>
              <a:rPr dirty="0" err="1"/>
              <a:t>imgBorder</a:t>
            </a:r>
            <a:r>
              <a:rPr dirty="0"/>
              <a:t>"] </a:t>
            </a:r>
            <a:r>
              <a:rPr dirty="0">
                <a:hlinkClick r:id="rId3"/>
              </a:rPr>
              <a:t>String functions see more</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String (text) functions are used to modify strings, find characters in a string, format strings, and more. Text manipulation is a core skill often used when trying to better format or modify data you received from somewhere else.</a:t>
            </a:r>
          </a:p>
          <a:p>
            <a:endParaRPr dirty="0"/>
          </a:p>
          <a:p>
            <a:pPr>
              <a:spcBef>
                <a:spcPct val="43750"/>
              </a:spcBef>
              <a:spcAft>
                <a:spcPct val="43750"/>
              </a:spcAft>
            </a:pPr>
            <a:r>
              <a:rPr dirty="0"/>
              <a:t>An example of a string function is the </a:t>
            </a:r>
            <a:r>
              <a:rPr i="1" dirty="0" err="1"/>
              <a:t>formatNumber</a:t>
            </a:r>
            <a:r>
              <a:rPr dirty="0"/>
              <a:t> function. This function can convert a number into a string in a given format. A common request is to make a string look like currency. To change the number 12.5 into $12.50, use the following formula:</a:t>
            </a:r>
          </a:p>
          <a:p>
            <a:endParaRPr dirty="0"/>
          </a:p>
          <a:p>
            <a:r>
              <a:rPr dirty="0" err="1"/>
              <a:t>formatNumber</a:t>
            </a:r>
            <a:r>
              <a:rPr dirty="0"/>
              <a:t>(12.5,'C') </a:t>
            </a:r>
          </a:p>
          <a:p>
            <a:endParaRPr dirty="0"/>
          </a:p>
          <a:p>
            <a:pPr>
              <a:spcBef>
                <a:spcPct val="43750"/>
              </a:spcBef>
              <a:spcAft>
                <a:spcPct val="43750"/>
              </a:spcAft>
            </a:pPr>
            <a:r>
              <a:rPr dirty="0"/>
              <a:t>The C represents the Currency numeric format string. Don't worry, a list of the other options are available at </a:t>
            </a:r>
            <a:r>
              <a:rPr dirty="0">
                <a:hlinkClick r:id="rId3"/>
              </a:rPr>
              <a:t>Standard numeric format strings</a:t>
            </a:r>
            <a:r>
              <a:rPr dirty="0"/>
              <a:t>. You also might be asking what if you wanted to show the number as currency but with the Yen symbol? There is an optional parameter where you can pass the locale.</a:t>
            </a:r>
          </a:p>
          <a:p>
            <a:endParaRPr dirty="0"/>
          </a:p>
          <a:p>
            <a:r>
              <a:rPr dirty="0" err="1"/>
              <a:t>formatNumber</a:t>
            </a:r>
            <a:r>
              <a:rPr dirty="0"/>
              <a:t>(12.5,'C','ja-JP') </a:t>
            </a:r>
          </a:p>
          <a:p>
            <a:endParaRPr dirty="0"/>
          </a:p>
          <a:p>
            <a:pPr>
              <a:spcBef>
                <a:spcPct val="43750"/>
              </a:spcBef>
              <a:spcAft>
                <a:spcPct val="43750"/>
              </a:spcAft>
            </a:pPr>
            <a:r>
              <a:rPr dirty="0"/>
              <a:t>This formula will return ?13.</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These functions are used for arrays and strings. They may be used to check if an array is empty, to grab the first, or last item, or even for join, union, and intersection operations.</a:t>
            </a:r>
          </a:p>
          <a:p>
            <a:endParaRPr dirty="0"/>
          </a:p>
          <a:p>
            <a:pPr>
              <a:spcBef>
                <a:spcPct val="43750"/>
              </a:spcBef>
              <a:spcAft>
                <a:spcPct val="43750"/>
              </a:spcAft>
            </a:pPr>
            <a:r>
              <a:rPr dirty="0"/>
              <a:t>An example of a helpful Collection function is </a:t>
            </a:r>
            <a:r>
              <a:rPr i="1" dirty="0"/>
              <a:t>length</a:t>
            </a:r>
            <a:r>
              <a:rPr dirty="0"/>
              <a:t>. You can use </a:t>
            </a:r>
            <a:r>
              <a:rPr i="1" dirty="0"/>
              <a:t>length</a:t>
            </a:r>
            <a:r>
              <a:rPr dirty="0"/>
              <a:t> to return the number of items in a string or array. The following example would be used to count the number of characters in the string "I love Power Automate."</a:t>
            </a:r>
          </a:p>
          <a:p>
            <a:endParaRPr dirty="0"/>
          </a:p>
          <a:p>
            <a:r>
              <a:rPr dirty="0"/>
              <a:t>length('I love Power Automate.') </a:t>
            </a:r>
          </a:p>
          <a:p>
            <a:endParaRPr dirty="0"/>
          </a:p>
          <a:p>
            <a:pPr>
              <a:spcBef>
                <a:spcPct val="43750"/>
              </a:spcBef>
              <a:spcAft>
                <a:spcPct val="43750"/>
              </a:spcAft>
            </a:pPr>
            <a:r>
              <a:rPr dirty="0"/>
              <a:t>The output would be 22. You can use this type of function for validation or in conjunction with the String functions to manipulate strings.</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spcBef>
                <a:spcPct val="43750"/>
              </a:spcBef>
              <a:spcAft>
                <a:spcPct val="43750"/>
              </a:spcAft>
            </a:pPr>
            <a:r>
              <a:t>These functions are used to work with conditions, to compare values, and to do other logic-based evaluations. These are often thought of as If statements where you want to compare if a number is greater than another number. Flow supports all of the logical comparisons you would expect.</a:t>
            </a:r>
          </a:p>
          <a:p>
            <a:endParaRPr/>
          </a:p>
          <a:p>
            <a:pPr>
              <a:spcBef>
                <a:spcPct val="43750"/>
              </a:spcBef>
              <a:spcAft>
                <a:spcPct val="43750"/>
              </a:spcAft>
            </a:pPr>
            <a:r>
              <a:t>In the example below, an expression will compare if 12 is greater than 10 and then output the appropriate string. This will also be your first expression that uses more than one function. We will combine </a:t>
            </a:r>
            <a:r>
              <a:rPr i="1"/>
              <a:t>if</a:t>
            </a:r>
            <a:r>
              <a:t> and </a:t>
            </a:r>
            <a:r>
              <a:rPr i="1"/>
              <a:t>greater</a:t>
            </a:r>
            <a:r>
              <a:t> logical functions.</a:t>
            </a:r>
          </a:p>
          <a:p>
            <a:endParaRPr/>
          </a:p>
          <a:p>
            <a:r>
              <a:t>If(greater(12,10),'Yes','No') </a:t>
            </a:r>
          </a:p>
          <a:p>
            <a:endParaRPr/>
          </a:p>
          <a:p>
            <a:pPr>
              <a:spcBef>
                <a:spcPct val="43750"/>
              </a:spcBef>
              <a:spcAft>
                <a:spcPct val="43750"/>
              </a:spcAft>
            </a:pPr>
            <a:r>
              <a:t>The result of this expression would be the string "Yes". To understand the expression, work from the inside out. Greater(12,10) returns true or false depending on if 12 is greater than 10. Since it is, the value returned is true.</a:t>
            </a:r>
          </a:p>
          <a:p>
            <a:endParaRPr/>
          </a:p>
          <a:p>
            <a:pPr>
              <a:spcBef>
                <a:spcPct val="43750"/>
              </a:spcBef>
              <a:spcAft>
                <a:spcPct val="43750"/>
              </a:spcAft>
            </a:pPr>
            <a:r>
              <a:t>Now that you know the answer is true, you can see that the </a:t>
            </a:r>
            <a:r>
              <a:rPr i="1"/>
              <a:t>If</a:t>
            </a:r>
            <a:r>
              <a:t> function returns the data after the first comma. In this case that is the string "Yes". Had it been false then the string "No" would have been returned.</a:t>
            </a:r>
          </a:p>
          <a:p>
            <a:endParaRPr/>
          </a:p>
          <a:p>
            <a:pPr>
              <a:spcBef>
                <a:spcPct val="43750"/>
              </a:spcBef>
              <a:spcAft>
                <a:spcPct val="43750"/>
              </a:spcAft>
            </a:pPr>
            <a:r>
              <a:t>[!IMPORTANT] While you can write logical expressions as shown above, there is also an action called </a:t>
            </a:r>
            <a:r>
              <a:rPr i="1"/>
              <a:t>Condition</a:t>
            </a:r>
            <a:r>
              <a:t> that lets you write </a:t>
            </a:r>
            <a:r>
              <a:rPr i="1"/>
              <a:t>If</a:t>
            </a:r>
            <a:r>
              <a:t> statements without an expression.</a:t>
            </a:r>
          </a:p>
          <a:p>
            <a:endParaRPr/>
          </a:p>
          <a:p>
            <a:pPr>
              <a:spcBef>
                <a:spcPct val="43750"/>
              </a:spcBef>
              <a:spcAft>
                <a:spcPct val="43750"/>
              </a:spcAft>
            </a:pPr>
            <a:r>
              <a:t>[!div class="mx-imgBorder"] </a:t>
            </a:r>
            <a:r>
              <a:rPr>
                <a:hlinkClick r:id="" action="ppaction://noaction"/>
              </a:rPr>
              <a:t>condition to write if statements without an expression</a:t>
            </a:r>
          </a:p>
          <a:p>
            <a:endParaRPr>
              <a:hlinkClick r:id="" action="ppaction://noaction"/>
            </a:endParaRPr>
          </a:p>
          <a:p>
            <a:pPr>
              <a:spcBef>
                <a:spcPct val="43750"/>
              </a:spcBef>
              <a:spcAft>
                <a:spcPct val="43750"/>
              </a:spcAft>
            </a:pPr>
            <a:r>
              <a:t>Here is the same condition written using the action.</a:t>
            </a:r>
          </a:p>
          <a:p>
            <a:endParaRPr/>
          </a:p>
          <a:p>
            <a:pPr>
              <a:spcBef>
                <a:spcPct val="43750"/>
              </a:spcBef>
              <a:spcAft>
                <a:spcPct val="43750"/>
              </a:spcAft>
            </a:pPr>
            <a:r>
              <a:t>[!div class="mx-imgBorder"] </a:t>
            </a:r>
            <a:r>
              <a:rPr>
                <a:hlinkClick r:id="" action="ppaction://noaction"/>
              </a:rPr>
              <a:t>condition written using the action</a:t>
            </a:r>
          </a:p>
          <a:p>
            <a:endParaRPr>
              <a:hlinkClick r:id="" action="ppaction://noaction"/>
            </a:endParaRPr>
          </a:p>
          <a:p>
            <a:pPr>
              <a:spcBef>
                <a:spcPct val="43750"/>
              </a:spcBef>
              <a:spcAft>
                <a:spcPct val="43750"/>
              </a:spcAft>
            </a:pPr>
            <a:r>
              <a:t>You will find over time that you use a combination of both methods depending on your requirements.</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These functions are used to change the type of your data. This can be simple things like converting a text number into an integer, or more complex functions like changing the encoding of a file from base64 to binary. Knowing that these functions are available will help you overcome problems you encounter when getting your data shaped correctly.</a:t>
            </a:r>
          </a:p>
          <a:p>
            <a:endParaRPr dirty="0"/>
          </a:p>
          <a:p>
            <a:pPr>
              <a:spcBef>
                <a:spcPct val="43750"/>
              </a:spcBef>
              <a:spcAft>
                <a:spcPct val="43750"/>
              </a:spcAft>
            </a:pPr>
            <a:r>
              <a:rPr dirty="0"/>
              <a:t>A common scenario is the need to use </a:t>
            </a:r>
            <a:r>
              <a:rPr i="1" dirty="0"/>
              <a:t>int</a:t>
            </a:r>
            <a:r>
              <a:rPr dirty="0"/>
              <a:t> or </a:t>
            </a:r>
            <a:r>
              <a:rPr i="1" dirty="0"/>
              <a:t>float</a:t>
            </a:r>
            <a:r>
              <a:rPr dirty="0"/>
              <a:t> to change a text number into an actual number. This is common when importing data into your flow from a data source. The number 12 or 12.4 may be stored as text. In order to use that number in a logical function or write it to a location that expects a number, you will need to covert it. The following example changes the string "12" into the integer 12.</a:t>
            </a:r>
          </a:p>
          <a:p>
            <a:endParaRPr dirty="0"/>
          </a:p>
          <a:p>
            <a:r>
              <a:rPr dirty="0"/>
              <a:t>Int('12') </a:t>
            </a:r>
          </a:p>
          <a:p>
            <a:endParaRPr dirty="0"/>
          </a:p>
          <a:p>
            <a:pPr>
              <a:spcBef>
                <a:spcPct val="43750"/>
              </a:spcBef>
              <a:spcAft>
                <a:spcPct val="43750"/>
              </a:spcAft>
            </a:pPr>
            <a:r>
              <a:rPr dirty="0"/>
              <a:t>That will output the integer 12. Had it been the string "12.4" then you would need to convert it to a float because of the decimal digits. In that case you would use</a:t>
            </a:r>
          </a:p>
          <a:p>
            <a:endParaRPr dirty="0"/>
          </a:p>
          <a:p>
            <a:r>
              <a:rPr dirty="0"/>
              <a:t>Float('12.4') </a:t>
            </a:r>
          </a:p>
          <a:p>
            <a:endParaRPr dirty="0"/>
          </a:p>
          <a:p>
            <a:pPr>
              <a:spcBef>
                <a:spcPct val="43750"/>
              </a:spcBef>
              <a:spcAft>
                <a:spcPct val="43750"/>
              </a:spcAft>
            </a:pPr>
            <a:r>
              <a:rPr dirty="0"/>
              <a:t>Now you could use text number to do the previous example.</a:t>
            </a:r>
          </a:p>
          <a:p>
            <a:endParaRPr dirty="0"/>
          </a:p>
          <a:p>
            <a:r>
              <a:rPr dirty="0"/>
              <a:t>If(greater(Int('12'), Float('12.4')),'</a:t>
            </a:r>
            <a:r>
              <a:rPr dirty="0" err="1"/>
              <a:t>Yes','No</a:t>
            </a:r>
            <a:r>
              <a:rPr dirty="0"/>
              <a:t>') </a:t>
            </a:r>
          </a:p>
          <a:p>
            <a:endParaRPr dirty="0"/>
          </a:p>
          <a:p>
            <a:pPr>
              <a:spcBef>
                <a:spcPct val="43750"/>
              </a:spcBef>
              <a:spcAft>
                <a:spcPct val="43750"/>
              </a:spcAft>
            </a:pPr>
            <a:r>
              <a:rPr dirty="0"/>
              <a:t>This would output the string "No" because 12 is not greater than 12.4. Combining functions like this is common and is a useful pattern to learn.</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Math functions do exactly as you would expect. They allow you to add, subtract, multiply, and perform other similar functions. In addition, Math functions allow you to find the smallest and largest numbers of several numbers or get a random number, amongst other things.</a:t>
            </a:r>
          </a:p>
          <a:p>
            <a:endParaRPr/>
          </a:p>
          <a:p>
            <a:pPr>
              <a:spcBef>
                <a:spcPct val="43750"/>
              </a:spcBef>
              <a:spcAft>
                <a:spcPct val="43750"/>
              </a:spcAft>
            </a:pPr>
            <a:r>
              <a:t>One thing to keep in mind is that there is a different function for adding numbers (</a:t>
            </a:r>
            <a:r>
              <a:rPr i="1"/>
              <a:t>add</a:t>
            </a:r>
            <a:r>
              <a:t>) and for subtracting numbers (</a:t>
            </a:r>
            <a:r>
              <a:rPr i="1"/>
              <a:t>sub</a:t>
            </a:r>
            <a:r>
              <a:t>). Many formula languages add negative numbers to produce subtraction, but flow does not. To add two numbers together, you use the following:</a:t>
            </a:r>
          </a:p>
          <a:p>
            <a:endParaRPr/>
          </a:p>
          <a:p>
            <a:r>
              <a:t>Add(12, 13) </a:t>
            </a:r>
          </a:p>
          <a:p>
            <a:endParaRPr/>
          </a:p>
          <a:p>
            <a:pPr>
              <a:spcBef>
                <a:spcPct val="43750"/>
              </a:spcBef>
              <a:spcAft>
                <a:spcPct val="43750"/>
              </a:spcAft>
            </a:pPr>
            <a:r>
              <a:t>This would return 25. If you wanted to add three numbers, then you would need to add a second function like so:</a:t>
            </a:r>
          </a:p>
          <a:p>
            <a:endParaRPr/>
          </a:p>
          <a:p>
            <a:r>
              <a:t>add(add(12,13),15) </a:t>
            </a:r>
          </a:p>
          <a:p>
            <a:endParaRPr/>
          </a:p>
          <a:p>
            <a:pPr>
              <a:spcBef>
                <a:spcPct val="43750"/>
              </a:spcBef>
              <a:spcAft>
                <a:spcPct val="43750"/>
              </a:spcAft>
            </a:pPr>
            <a:r>
              <a:t>This would return 40. As you have seen before, you will often find yourself nesting functions to get your desired results.</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These functions are used to return the current date and time, change time zones, find specific info about a date and time, and do other date/time manipulations. If you have date and time values in your data, you'll need these functions.</a:t>
            </a:r>
          </a:p>
          <a:p>
            <a:endParaRPr/>
          </a:p>
          <a:p>
            <a:pPr>
              <a:spcBef>
                <a:spcPct val="43750"/>
              </a:spcBef>
              <a:spcAft>
                <a:spcPct val="43750"/>
              </a:spcAft>
            </a:pPr>
            <a:r>
              <a:t>One important thing to remember as you explore date and time functions in flow is that they are often based on UTC. Most data sources pass data back and forth with flow in UTC format. Also, if you use the function UTCNow() that will return the current time in UTC format. If you want to use that to compare to user data that is currently in the Eastern Time Zone, then you will need to use the following formula to convert it:</a:t>
            </a:r>
          </a:p>
          <a:p>
            <a:endParaRPr/>
          </a:p>
          <a:p>
            <a:r>
              <a:t>convertFromUtc(utcNow(), 'Eastern Standard Time', 'dd-MM-yyyy hh:mm tt' ) </a:t>
            </a:r>
          </a:p>
          <a:p>
            <a:endParaRPr/>
          </a:p>
          <a:p>
            <a:pPr>
              <a:spcBef>
                <a:spcPct val="43750"/>
              </a:spcBef>
              <a:spcAft>
                <a:spcPct val="43750"/>
              </a:spcAft>
            </a:pPr>
            <a:r>
              <a:t>This will output 01-09-2020 05:39 PM. For a complete list of the date time format options, review </a:t>
            </a:r>
            <a:r>
              <a:rPr>
                <a:hlinkClick r:id="rId3"/>
              </a:rPr>
              <a:t>Custom date and time format strings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The referencing functions are used to work with the outputs of your actions and triggers. The nice thing is that the majority of the time, flow will write these functions for you. When you add dynamic content to your flow, you are using referencing functions without knowing it. If you add dynamic content and then hover of that content, you can see this in action.</a:t>
            </a:r>
          </a:p>
          <a:p>
            <a:endParaRPr dirty="0"/>
          </a:p>
          <a:p>
            <a:pPr>
              <a:spcBef>
                <a:spcPct val="43750"/>
              </a:spcBef>
              <a:spcAft>
                <a:spcPct val="43750"/>
              </a:spcAft>
            </a:pPr>
            <a:r>
              <a:rPr dirty="0"/>
              <a:t>In the screenshot below, by adding the </a:t>
            </a:r>
            <a:r>
              <a:rPr i="1" dirty="0"/>
              <a:t>User name</a:t>
            </a:r>
            <a:r>
              <a:rPr dirty="0"/>
              <a:t> dynamic content from my trigger to the Inputs for Compose you can see this in action.</a:t>
            </a:r>
          </a:p>
          <a:p>
            <a:endParaRPr dirty="0"/>
          </a:p>
          <a:p>
            <a:pPr>
              <a:spcBef>
                <a:spcPct val="43750"/>
              </a:spcBef>
              <a:spcAft>
                <a:spcPct val="43750"/>
              </a:spcAft>
            </a:pPr>
            <a:r>
              <a:rPr dirty="0"/>
              <a:t>[!div class="mx-</a:t>
            </a:r>
            <a:r>
              <a:rPr dirty="0" err="1"/>
              <a:t>imgBorder</a:t>
            </a:r>
            <a:r>
              <a:rPr dirty="0"/>
              <a:t>"] </a:t>
            </a:r>
            <a:r>
              <a:rPr dirty="0">
                <a:hlinkClick r:id="" action="ppaction://noaction"/>
              </a:rPr>
              <a:t>add user name dynamic content from trigger</a:t>
            </a:r>
          </a:p>
          <a:p>
            <a:endParaRPr dirty="0">
              <a:hlinkClick r:id="" action="ppaction://noaction"/>
            </a:endParaRPr>
          </a:p>
          <a:p>
            <a:pPr>
              <a:spcBef>
                <a:spcPct val="43750"/>
              </a:spcBef>
              <a:spcAft>
                <a:spcPct val="43750"/>
              </a:spcAft>
            </a:pPr>
            <a:r>
              <a:rPr dirty="0"/>
              <a:t>By hovering over User name with the mouse pointer, you can see</a:t>
            </a:r>
          </a:p>
          <a:p>
            <a:endParaRPr dirty="0"/>
          </a:p>
          <a:p>
            <a:r>
              <a:rPr dirty="0" err="1"/>
              <a:t>triggerOutputs</a:t>
            </a:r>
            <a:r>
              <a:rPr dirty="0"/>
              <a:t>()['headers']['x-</a:t>
            </a:r>
            <a:r>
              <a:rPr dirty="0" err="1"/>
              <a:t>ms</a:t>
            </a:r>
            <a:r>
              <a:rPr dirty="0"/>
              <a:t>-user-name-encoded'] </a:t>
            </a:r>
          </a:p>
          <a:p>
            <a:endParaRPr dirty="0"/>
          </a:p>
          <a:p>
            <a:pPr>
              <a:spcBef>
                <a:spcPct val="43750"/>
              </a:spcBef>
              <a:spcAft>
                <a:spcPct val="43750"/>
              </a:spcAft>
            </a:pPr>
            <a:r>
              <a:rPr dirty="0"/>
              <a:t>Flow created the expression using the </a:t>
            </a:r>
            <a:r>
              <a:rPr dirty="0" err="1"/>
              <a:t>triggerOutputs</a:t>
            </a:r>
            <a:r>
              <a:rPr dirty="0"/>
              <a:t> for you. It is the pulling from the Headers property the x-</a:t>
            </a:r>
            <a:r>
              <a:rPr dirty="0" err="1"/>
              <a:t>ms</a:t>
            </a:r>
            <a:r>
              <a:rPr dirty="0"/>
              <a:t>-user-name-encoded property. Most of the time in flow you will reference these properties via dynamic content. But it is possible to write your own expressions to recreate this if necessary. Each trigger and action will have different formats for how you retrieve their data.</a:t>
            </a:r>
          </a:p>
          <a:p>
            <a:endParaRPr dirty="0"/>
          </a:p>
          <a:p>
            <a:pPr>
              <a:spcBef>
                <a:spcPct val="43750"/>
              </a:spcBef>
              <a:spcAft>
                <a:spcPct val="43750"/>
              </a:spcAft>
            </a:pPr>
            <a:r>
              <a:rPr dirty="0"/>
              <a:t>Explore these functions by adding different triggers, actions, data sources, and apply-to-each loops in your flow. Then, use their properties as dynamic data to see more examples. The good news is writing these types of expressions is not common.</a:t>
            </a:r>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The workflow functions are used to retrieve information about your flow and are closely related to the referencing functions. One of the functions is called workflow. You can use it as shown below.</a:t>
            </a:r>
          </a:p>
          <a:p>
            <a:endParaRPr dirty="0"/>
          </a:p>
          <a:p>
            <a:r>
              <a:rPr dirty="0"/>
              <a:t>Workflow().run.id </a:t>
            </a:r>
          </a:p>
          <a:p>
            <a:endParaRPr dirty="0"/>
          </a:p>
          <a:p>
            <a:pPr>
              <a:spcBef>
                <a:spcPct val="43750"/>
              </a:spcBef>
              <a:spcAft>
                <a:spcPct val="43750"/>
              </a:spcAft>
            </a:pPr>
            <a:r>
              <a:rPr dirty="0"/>
              <a:t>This will return the ID of the current flow run. You could use this for error reporting or logging if needed. These functions are not commonly used.</a:t>
            </a:r>
          </a:p>
        </p:txBody>
      </p:sp>
      <p:sp>
        <p:nvSpPr>
          <p:cNvPr id="4" name="Slide Number Placeholder 3"/>
          <p:cNvSpPr>
            <a:spLocks noGrp="1"/>
          </p:cNvSpPr>
          <p:nvPr>
            <p:ph type="sldNum" sz="quarter" idx="10"/>
          </p:nvPr>
        </p:nvSpPr>
        <p:spPr/>
        <p:txBody>
          <a:bodyPr/>
          <a:lstStyle/>
          <a:p>
            <a:fld id="{6101C5E1-D8E9-464D-A93E-CE21651935A7}" type="slidenum">
              <a:rPr lang="en-US" smtClean="0"/>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These functions are used to dissect a URI that is passed in as a string. You may use these functions to find the host, path, query string or other portions of the URI. The following example shows you how to use uriQuery to get the query string portion of the given URI.</a:t>
            </a:r>
          </a:p>
          <a:p>
            <a:endParaRPr/>
          </a:p>
          <a:p>
            <a:r>
              <a:t>uriQuery('https://flow.microsoft.com/fakeurl?Test=Yes') </a:t>
            </a:r>
          </a:p>
          <a:p>
            <a:endParaRPr/>
          </a:p>
          <a:p>
            <a:pPr>
              <a:spcBef>
                <a:spcPct val="43750"/>
              </a:spcBef>
              <a:spcAft>
                <a:spcPct val="43750"/>
              </a:spcAft>
            </a:pPr>
            <a:r>
              <a:t>This would return the string "?Test=Yes" which you could then parse with string functions to get the value passed in from the URI.</a:t>
            </a:r>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Manipulation functions are used to work with specific objects in your flow. You can do things such as find the first non-blank value, work with properties, or find xpath matches. These functions are used typically in JSON or XML nodes evaluations.</a:t>
            </a:r>
          </a:p>
          <a:p>
            <a:endParaRPr/>
          </a:p>
          <a:p>
            <a:pPr>
              <a:spcBef>
                <a:spcPct val="43750"/>
              </a:spcBef>
              <a:spcAft>
                <a:spcPct val="43750"/>
              </a:spcAft>
            </a:pPr>
            <a:r>
              <a:t>One function you may find handy here is </a:t>
            </a:r>
            <a:r>
              <a:rPr i="1"/>
              <a:t>coalesce</a:t>
            </a:r>
            <a:r>
              <a:t>. This function will allow you to find the first non-null value from a specified set of values. You use the function as shown in the following formula:</a:t>
            </a:r>
          </a:p>
          <a:p>
            <a:endParaRPr/>
          </a:p>
          <a:p>
            <a:r>
              <a:t>Coalesce(null, 'Power Automate', 'Power Apps') </a:t>
            </a:r>
          </a:p>
          <a:p>
            <a:endParaRPr/>
          </a:p>
          <a:p>
            <a:pPr>
              <a:spcBef>
                <a:spcPct val="43750"/>
              </a:spcBef>
              <a:spcAft>
                <a:spcPct val="43750"/>
              </a:spcAft>
            </a:pPr>
            <a:r>
              <a:t>This formula would return the string "Power Automate". Handy when you are passing in multiple values and want to find the first one that is not null.</a:t>
            </a:r>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48</a:t>
            </a:fld>
            <a:endParaRPr lang="en-US"/>
          </a:p>
        </p:txBody>
      </p:sp>
    </p:spTree>
    <p:extLst>
      <p:ext uri="{BB962C8B-B14F-4D97-AF65-F5344CB8AC3E}">
        <p14:creationId xmlns:p14="http://schemas.microsoft.com/office/powerpoint/2010/main" val="280897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Power Automate is an online workflow service that automates actions across the most common apps and services. For example, you can create a flow that adds a lead to Microsoft Dynamics 365 and a </a:t>
            </a:r>
            <a:r>
              <a:rPr lang="en-US" dirty="0"/>
              <a:t>row</a:t>
            </a:r>
            <a:r>
              <a:rPr dirty="0"/>
              <a:t> in MailChimp whenever someone with more than 100 followers tweets about your company.</a:t>
            </a:r>
          </a:p>
          <a:p>
            <a:r>
              <a:rPr dirty="0"/>
              <a:t>
When you sign up, you can connect to more than 220 services, and can manage data either in the cloud or in on-premises sources like SharePoint and Microsoft SQL Server. The list of applications you can use with Power Automate grows constantly.</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You can use Power Automate to automate workflows between your favorite applications and services, sync files, get notifications, collect data, and much more.</a:t>
            </a:r>
          </a:p>
          <a:p>
            <a:r>
              <a:rPr dirty="0"/>
              <a:t>
For example, you can automate these tasks:</a:t>
            </a:r>
          </a:p>
          <a:p>
            <a:r>
              <a:rPr dirty="0"/>
              <a:t>
Instantly respond to high-priority notifications or emails.</a:t>
            </a:r>
          </a:p>
          <a:p>
            <a:r>
              <a:rPr dirty="0"/>
              <a:t>
Capture, track, and follow up with new sales leads.</a:t>
            </a:r>
          </a:p>
          <a:p>
            <a:r>
              <a:rPr dirty="0"/>
              <a:t>
Copy all email attachments to your OneDrive for Business account.</a:t>
            </a:r>
          </a:p>
          <a:p>
            <a:r>
              <a:rPr dirty="0"/>
              <a:t>
Collect data about your business, and share that information with your team.</a:t>
            </a:r>
          </a:p>
          <a:p>
            <a:r>
              <a:rPr dirty="0"/>
              <a:t>
Automate approval workflows.</a:t>
            </a:r>
          </a:p>
          <a:p>
            <a:r>
              <a:rPr dirty="0"/>
              <a:t>
A common use of Power Automate is to receive notifications. For example, you can instantly receive an email or a push notification on your phone whenever a sales lead is added to Dynamics 365 or Salesforce.</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extLst>
      <p:ext uri="{BB962C8B-B14F-4D97-AF65-F5344CB8AC3E}">
        <p14:creationId xmlns:p14="http://schemas.microsoft.com/office/powerpoint/2010/main" val="3182485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0000" lnSpcReduction="20000"/>
          </a:bodyPr>
          <a:lstStyle/>
          <a:p>
            <a:r>
              <a:rPr lang="en-US" dirty="0"/>
              <a:t>https://www.microsoft.com/en-us/videoplayer/embed/RWGzz0?postJsllMsg=true</a:t>
            </a:r>
          </a:p>
          <a:p>
            <a:endParaRPr lang="en-US" dirty="0"/>
          </a:p>
          <a:p>
            <a:r>
              <a:rPr dirty="0"/>
              <a:t>Let's jump into Power Automate, and we'll show you around. We have tons of information for you to learn about how to use Power Automate.</a:t>
            </a:r>
          </a:p>
          <a:p>
            <a:r>
              <a:rPr dirty="0"/>
              <a:t>
When you sign in to Power Automate, you'll find these menus:</a:t>
            </a:r>
          </a:p>
          <a:p>
            <a:r>
              <a:rPr dirty="0"/>
              <a:t>
Action items, where you can manage approvals 
My flows, where your flows reside.</a:t>
            </a:r>
          </a:p>
          <a:p>
            <a:r>
              <a:rPr dirty="0"/>
              <a:t>
Create, where you start a new flow.</a:t>
            </a:r>
          </a:p>
          <a:p>
            <a:r>
              <a:rPr dirty="0"/>
              <a:t>
Templates, where you can take a look at some of the most popular templates. These should give you some great ideas for flows you want to try.</a:t>
            </a:r>
          </a:p>
          <a:p>
            <a:r>
              <a:rPr dirty="0"/>
              <a:t>
Connectors, where you can connect from one service to another.</a:t>
            </a:r>
          </a:p>
          <a:p>
            <a:r>
              <a:rPr dirty="0"/>
              <a:t>
Data, where you can access </a:t>
            </a:r>
            <a:r>
              <a:rPr lang="en-US" dirty="0"/>
              <a:t>tables</a:t>
            </a:r>
            <a:r>
              <a:rPr dirty="0"/>
              <a:t>, connections, custom connectors and gateways.</a:t>
            </a:r>
          </a:p>
          <a:p>
            <a:r>
              <a:rPr dirty="0"/>
              <a:t>
Solutions, where you can manage your solutions.</a:t>
            </a:r>
          </a:p>
          <a:p>
            <a:r>
              <a:rPr dirty="0"/>
              <a:t>
Learn, where you can find information that will help you quickly ramp up on Power Automate.</a:t>
            </a:r>
          </a:p>
          <a:p>
            <a:r>
              <a:rPr dirty="0"/>
              <a:t>
For now, let's focus on the ? menu next to your login, which has these options:</a:t>
            </a:r>
          </a:p>
          <a:p>
            <a:r>
              <a:rPr dirty="0"/>
              <a:t>
Documentation is where our advanced topics reside. If you want to really understand a feature or function, you can do a deep dive here to figure things out.</a:t>
            </a:r>
          </a:p>
          <a:p>
            <a:r>
              <a:rPr dirty="0"/>
              <a:t>
Learn has learning paths to guide you through using Power Automate, all the way from beginning techniques to advanced scenarios.</a:t>
            </a:r>
          </a:p>
          <a:p>
            <a:r>
              <a:rPr dirty="0"/>
              <a:t>
Support is a great landing place to find help.</a:t>
            </a:r>
          </a:p>
          <a:p>
            <a:r>
              <a:rPr dirty="0"/>
              <a:t>
Roadmap is where you can get a glimpse into what will be made in the next product update.</a:t>
            </a:r>
          </a:p>
          <a:p>
            <a:r>
              <a:rPr dirty="0"/>
              <a:t>
Community is a place to plug into and find out how other people use Power Automate.</a:t>
            </a:r>
          </a:p>
          <a:p>
            <a:r>
              <a:rPr dirty="0"/>
              <a:t>
Give Feedback taps into a community of power users, and is where you can send comments and questions to developers and other experienced users.</a:t>
            </a:r>
          </a:p>
          <a:p>
            <a:r>
              <a:rPr dirty="0"/>
              <a:t>
Blog keeps you up to date about the most recent developments and releases in the Power Automate ecosystem.</a:t>
            </a:r>
          </a:p>
          <a:p>
            <a:r>
              <a:rPr dirty="0"/>
              <a:t>
Pricing can help you choose the right plan for you or your business.</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5000" lnSpcReduction="20000"/>
          </a:bodyPr>
          <a:lstStyle/>
          <a:p>
            <a:r>
              <a:rPr dirty="0"/>
              <a:t>You can use Power Automate to automate workflows between your favorite applications and services, sync files, get notifications, collect data, and much more.</a:t>
            </a:r>
          </a:p>
          <a:p>
            <a:r>
              <a:rPr dirty="0"/>
              <a:t>
For example, you can automate these tasks:</a:t>
            </a:r>
          </a:p>
          <a:p>
            <a:r>
              <a:rPr dirty="0"/>
              <a:t>
Instantly respond to high-priority notifications or emails.</a:t>
            </a:r>
          </a:p>
          <a:p>
            <a:r>
              <a:rPr dirty="0"/>
              <a:t>
Capture, track, and follow up with new sales leads.</a:t>
            </a:r>
          </a:p>
          <a:p>
            <a:r>
              <a:rPr dirty="0"/>
              <a:t>
Copy all email attachments to your OneDrive for Business account.</a:t>
            </a:r>
          </a:p>
          <a:p>
            <a:r>
              <a:rPr dirty="0"/>
              <a:t>
Collect data about your business, and share that information with your team.</a:t>
            </a:r>
          </a:p>
          <a:p>
            <a:r>
              <a:rPr dirty="0"/>
              <a:t>
Automate approval workflows.</a:t>
            </a:r>
          </a:p>
          <a:p>
            <a:r>
              <a:rPr dirty="0"/>
              <a:t>
A common use of Power Automate is to receive notifications. For example, you can instantly receive an email or a push notification on your phone whenever a sales lead is added to Dynamics 365 or Salesforce.</a:t>
            </a:r>
            <a:endParaRPr lang="en-US" dirty="0"/>
          </a:p>
          <a:p>
            <a:endParaRPr lang="en-US" dirty="0"/>
          </a:p>
          <a:p>
            <a:pPr algn="l">
              <a:buFont typeface="Arial" panose="020B0604020202020204" pitchFamily="34" charset="0"/>
              <a:buChar char="•"/>
            </a:pPr>
            <a:r>
              <a:rPr lang="en-US" b="1" i="0" dirty="0">
                <a:solidFill>
                  <a:srgbClr val="171717"/>
                </a:solidFill>
                <a:effectLst/>
                <a:latin typeface="Segoe UI" panose="020B0502040204020203" pitchFamily="34" charset="0"/>
              </a:rPr>
              <a:t>Action items</a:t>
            </a:r>
            <a:r>
              <a:rPr lang="en-US" b="0" i="0" dirty="0">
                <a:solidFill>
                  <a:srgbClr val="171717"/>
                </a:solidFill>
                <a:effectLst/>
                <a:latin typeface="Segoe UI" panose="020B0502040204020203" pitchFamily="34" charset="0"/>
              </a:rPr>
              <a:t>, where you can manage approvals</a:t>
            </a:r>
          </a:p>
          <a:p>
            <a:pPr algn="l">
              <a:buFont typeface="Arial" panose="020B0604020202020204" pitchFamily="34" charset="0"/>
              <a:buChar char="•"/>
            </a:pP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 where your flows reside.</a:t>
            </a:r>
          </a:p>
          <a:p>
            <a:pPr algn="l">
              <a:buFont typeface="Arial" panose="020B0604020202020204" pitchFamily="34" charset="0"/>
              <a:buChar char="•"/>
            </a:pPr>
            <a:r>
              <a:rPr lang="en-US" b="1" i="0" dirty="0">
                <a:solidFill>
                  <a:srgbClr val="171717"/>
                </a:solidFill>
                <a:effectLst/>
                <a:latin typeface="Segoe UI" panose="020B0502040204020203" pitchFamily="34" charset="0"/>
              </a:rPr>
              <a:t>Create</a:t>
            </a:r>
            <a:r>
              <a:rPr lang="en-US" b="0" i="0" dirty="0">
                <a:solidFill>
                  <a:srgbClr val="171717"/>
                </a:solidFill>
                <a:effectLst/>
                <a:latin typeface="Segoe UI" panose="020B0502040204020203" pitchFamily="34" charset="0"/>
              </a:rPr>
              <a:t>, where you start a new flow.</a:t>
            </a:r>
          </a:p>
          <a:p>
            <a:pPr algn="l">
              <a:buFont typeface="Arial" panose="020B0604020202020204" pitchFamily="34" charset="0"/>
              <a:buChar char="•"/>
            </a:pPr>
            <a:r>
              <a:rPr lang="en-US" b="1" i="0" dirty="0">
                <a:solidFill>
                  <a:srgbClr val="171717"/>
                </a:solidFill>
                <a:effectLst/>
                <a:latin typeface="Segoe UI" panose="020B0502040204020203" pitchFamily="34" charset="0"/>
              </a:rPr>
              <a:t>Templates</a:t>
            </a:r>
            <a:r>
              <a:rPr lang="en-US" b="0" i="0" dirty="0">
                <a:solidFill>
                  <a:srgbClr val="171717"/>
                </a:solidFill>
                <a:effectLst/>
                <a:latin typeface="Segoe UI" panose="020B0502040204020203" pitchFamily="34" charset="0"/>
              </a:rPr>
              <a:t>, where you can take a look at some of the most popular templates. These should give you some great ideas for flows you want to try.</a:t>
            </a:r>
          </a:p>
          <a:p>
            <a:pPr algn="l">
              <a:buFont typeface="Arial" panose="020B0604020202020204" pitchFamily="34" charset="0"/>
              <a:buChar char="•"/>
            </a:pPr>
            <a:r>
              <a:rPr lang="en-US" b="1" i="0" dirty="0">
                <a:solidFill>
                  <a:srgbClr val="171717"/>
                </a:solidFill>
                <a:effectLst/>
                <a:latin typeface="Segoe UI" panose="020B0502040204020203" pitchFamily="34" charset="0"/>
              </a:rPr>
              <a:t>Connectors</a:t>
            </a:r>
            <a:r>
              <a:rPr lang="en-US" b="0" i="0" dirty="0">
                <a:solidFill>
                  <a:srgbClr val="171717"/>
                </a:solidFill>
                <a:effectLst/>
                <a:latin typeface="Segoe UI" panose="020B0502040204020203" pitchFamily="34" charset="0"/>
              </a:rPr>
              <a:t>, where you can connect from one service to another.</a:t>
            </a:r>
          </a:p>
          <a:p>
            <a:pPr algn="l">
              <a:buFont typeface="Arial" panose="020B0604020202020204" pitchFamily="34" charset="0"/>
              <a:buChar char="•"/>
            </a:pPr>
            <a:r>
              <a:rPr lang="en-US" b="1" i="0" dirty="0">
                <a:solidFill>
                  <a:srgbClr val="171717"/>
                </a:solidFill>
                <a:effectLst/>
                <a:latin typeface="Segoe UI" panose="020B0502040204020203" pitchFamily="34" charset="0"/>
              </a:rPr>
              <a:t>Data</a:t>
            </a:r>
            <a:r>
              <a:rPr lang="en-US" b="0" i="0" dirty="0">
                <a:solidFill>
                  <a:srgbClr val="171717"/>
                </a:solidFill>
                <a:effectLst/>
                <a:latin typeface="Segoe UI" panose="020B0502040204020203" pitchFamily="34" charset="0"/>
              </a:rPr>
              <a:t>, where you can access entities, connections, custom connectors and gateways.</a:t>
            </a:r>
          </a:p>
          <a:p>
            <a:pPr algn="l">
              <a:buFont typeface="Arial" panose="020B0604020202020204" pitchFamily="34" charset="0"/>
              <a:buChar char="•"/>
            </a:pPr>
            <a:r>
              <a:rPr lang="en-US" b="1" i="0" dirty="0">
                <a:solidFill>
                  <a:srgbClr val="171717"/>
                </a:solidFill>
                <a:effectLst/>
                <a:latin typeface="Segoe UI" panose="020B0502040204020203" pitchFamily="34" charset="0"/>
              </a:rPr>
              <a:t>Monitor</a:t>
            </a:r>
            <a:r>
              <a:rPr lang="en-US" b="0" i="0" dirty="0">
                <a:solidFill>
                  <a:srgbClr val="171717"/>
                </a:solidFill>
                <a:effectLst/>
                <a:latin typeface="Segoe UI" panose="020B0502040204020203" pitchFamily="34" charset="0"/>
              </a:rPr>
              <a:t>, where you can view the activity of all your cloud and desktop flows.</a:t>
            </a:r>
          </a:p>
          <a:p>
            <a:pPr algn="l">
              <a:buFont typeface="Arial" panose="020B0604020202020204" pitchFamily="34" charset="0"/>
              <a:buChar char="•"/>
            </a:pPr>
            <a:r>
              <a:rPr lang="en-US" b="1" i="0" dirty="0">
                <a:solidFill>
                  <a:srgbClr val="171717"/>
                </a:solidFill>
                <a:effectLst/>
                <a:latin typeface="Segoe UI" panose="020B0502040204020203" pitchFamily="34" charset="0"/>
              </a:rPr>
              <a:t>AI Builder</a:t>
            </a:r>
            <a:r>
              <a:rPr lang="en-US" b="0" i="0" dirty="0">
                <a:solidFill>
                  <a:srgbClr val="171717"/>
                </a:solidFill>
                <a:effectLst/>
                <a:latin typeface="Segoe UI" panose="020B0502040204020203" pitchFamily="34" charset="0"/>
              </a:rPr>
              <a:t>, where you can build AI models and view the models you created or that have been shared with you.</a:t>
            </a:r>
          </a:p>
          <a:p>
            <a:pPr algn="l">
              <a:buFont typeface="Arial" panose="020B0604020202020204" pitchFamily="34" charset="0"/>
              <a:buChar char="•"/>
            </a:pPr>
            <a:r>
              <a:rPr lang="en-US" b="1" i="0" dirty="0">
                <a:solidFill>
                  <a:srgbClr val="171717"/>
                </a:solidFill>
                <a:effectLst/>
                <a:latin typeface="Segoe UI" panose="020B0502040204020203" pitchFamily="34" charset="0"/>
              </a:rPr>
              <a:t>Process advisor</a:t>
            </a:r>
            <a:r>
              <a:rPr lang="en-US" b="0" i="0" dirty="0">
                <a:solidFill>
                  <a:srgbClr val="171717"/>
                </a:solidFill>
                <a:effectLst/>
                <a:latin typeface="Segoe UI" panose="020B0502040204020203" pitchFamily="34" charset="0"/>
              </a:rPr>
              <a:t>, where you can create processes to help your organization better understand places to streamline workflows.</a:t>
            </a:r>
          </a:p>
          <a:p>
            <a:pPr algn="l">
              <a:buFont typeface="Arial" panose="020B0604020202020204" pitchFamily="34" charset="0"/>
              <a:buChar char="•"/>
            </a:pPr>
            <a:r>
              <a:rPr lang="en-US" b="1" i="0" dirty="0">
                <a:solidFill>
                  <a:srgbClr val="171717"/>
                </a:solidFill>
                <a:effectLst/>
                <a:latin typeface="Segoe UI" panose="020B0502040204020203" pitchFamily="34" charset="0"/>
              </a:rPr>
              <a:t>Solutions</a:t>
            </a:r>
            <a:r>
              <a:rPr lang="en-US" b="0" i="0" dirty="0">
                <a:solidFill>
                  <a:srgbClr val="171717"/>
                </a:solidFill>
                <a:effectLst/>
                <a:latin typeface="Segoe UI" panose="020B0502040204020203" pitchFamily="34" charset="0"/>
              </a:rPr>
              <a:t>, where you can manage your solutions.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Learn</a:t>
            </a:r>
            <a:r>
              <a:rPr lang="en-US" b="0" i="0" dirty="0">
                <a:solidFill>
                  <a:srgbClr val="171717"/>
                </a:solidFill>
                <a:effectLst/>
                <a:latin typeface="Segoe UI" panose="020B0502040204020203" pitchFamily="34" charset="0"/>
              </a:rPr>
              <a:t>, where you can find information that will help you quickly ramp up on Power Automate.</a:t>
            </a:r>
          </a:p>
          <a:p>
            <a:pPr algn="l"/>
            <a:r>
              <a:rPr lang="en-US" b="0" i="0" dirty="0">
                <a:solidFill>
                  <a:srgbClr val="171717"/>
                </a:solidFill>
                <a:effectLst/>
                <a:latin typeface="Segoe UI" panose="020B0502040204020203" pitchFamily="34" charset="0"/>
              </a:rPr>
              <a:t>For now, let's focus on the </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menu next to your login, which has these options: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Documentation</a:t>
            </a:r>
            <a:r>
              <a:rPr lang="en-US" b="0" i="0" dirty="0">
                <a:solidFill>
                  <a:srgbClr val="171717"/>
                </a:solidFill>
                <a:effectLst/>
                <a:latin typeface="Segoe UI" panose="020B0502040204020203" pitchFamily="34" charset="0"/>
              </a:rPr>
              <a:t> is where our advanced topics reside. If you want to really understand a feature or function, you can do a deep dive here to figure things out.</a:t>
            </a:r>
          </a:p>
          <a:p>
            <a:pPr algn="l">
              <a:buFont typeface="Arial" panose="020B0604020202020204" pitchFamily="34" charset="0"/>
              <a:buChar char="•"/>
            </a:pPr>
            <a:r>
              <a:rPr lang="en-US" b="1" i="0" dirty="0">
                <a:solidFill>
                  <a:srgbClr val="171717"/>
                </a:solidFill>
                <a:effectLst/>
                <a:latin typeface="Segoe UI" panose="020B0502040204020203" pitchFamily="34" charset="0"/>
              </a:rPr>
              <a:t>Learn</a:t>
            </a:r>
            <a:r>
              <a:rPr lang="en-US" b="0" i="0" dirty="0">
                <a:solidFill>
                  <a:srgbClr val="171717"/>
                </a:solidFill>
                <a:effectLst/>
                <a:latin typeface="Segoe UI" panose="020B0502040204020203" pitchFamily="34" charset="0"/>
              </a:rPr>
              <a:t> has learning paths to guide you through using Power Automate, all the way from beginning techniques to advanced scenarios.</a:t>
            </a:r>
          </a:p>
          <a:p>
            <a:pPr algn="l">
              <a:buFont typeface="Arial" panose="020B0604020202020204" pitchFamily="34" charset="0"/>
              <a:buChar char="•"/>
            </a:pPr>
            <a:r>
              <a:rPr lang="en-US" b="1" i="0" dirty="0">
                <a:solidFill>
                  <a:srgbClr val="171717"/>
                </a:solidFill>
                <a:effectLst/>
                <a:latin typeface="Segoe UI" panose="020B0502040204020203" pitchFamily="34" charset="0"/>
              </a:rPr>
              <a:t>Support</a:t>
            </a:r>
            <a:r>
              <a:rPr lang="en-US" b="0" i="0" dirty="0">
                <a:solidFill>
                  <a:srgbClr val="171717"/>
                </a:solidFill>
                <a:effectLst/>
                <a:latin typeface="Segoe UI" panose="020B0502040204020203" pitchFamily="34" charset="0"/>
              </a:rPr>
              <a:t> is a great landing place to find help.</a:t>
            </a:r>
          </a:p>
          <a:p>
            <a:pPr algn="l">
              <a:buFont typeface="Arial" panose="020B0604020202020204" pitchFamily="34" charset="0"/>
              <a:buChar char="•"/>
            </a:pPr>
            <a:r>
              <a:rPr lang="en-US" b="1" i="0" dirty="0">
                <a:solidFill>
                  <a:srgbClr val="171717"/>
                </a:solidFill>
                <a:effectLst/>
                <a:latin typeface="Segoe UI" panose="020B0502040204020203" pitchFamily="34" charset="0"/>
              </a:rPr>
              <a:t>Roadmap</a:t>
            </a:r>
            <a:r>
              <a:rPr lang="en-US" b="0" i="0" dirty="0">
                <a:solidFill>
                  <a:srgbClr val="171717"/>
                </a:solidFill>
                <a:effectLst/>
                <a:latin typeface="Segoe UI" panose="020B0502040204020203" pitchFamily="34" charset="0"/>
              </a:rPr>
              <a:t> is where you can get a glimpse into what will be made in the next product update.</a:t>
            </a:r>
          </a:p>
          <a:p>
            <a:pPr algn="l">
              <a:buFont typeface="Arial" panose="020B0604020202020204" pitchFamily="34" charset="0"/>
              <a:buChar char="•"/>
            </a:pPr>
            <a:r>
              <a:rPr lang="en-US" b="1" i="0" dirty="0">
                <a:solidFill>
                  <a:srgbClr val="171717"/>
                </a:solidFill>
                <a:effectLst/>
                <a:latin typeface="Segoe UI" panose="020B0502040204020203" pitchFamily="34" charset="0"/>
              </a:rPr>
              <a:t>Community</a:t>
            </a:r>
            <a:r>
              <a:rPr lang="en-US" b="0" i="0" dirty="0">
                <a:solidFill>
                  <a:srgbClr val="171717"/>
                </a:solidFill>
                <a:effectLst/>
                <a:latin typeface="Segoe UI" panose="020B0502040204020203" pitchFamily="34" charset="0"/>
              </a:rPr>
              <a:t> is a place to plug into and find out how other people use Power Automate.</a:t>
            </a:r>
          </a:p>
          <a:p>
            <a:pPr algn="l">
              <a:buFont typeface="Arial" panose="020B0604020202020204" pitchFamily="34" charset="0"/>
              <a:buChar char="•"/>
            </a:pPr>
            <a:r>
              <a:rPr lang="en-US" b="1" i="0" dirty="0">
                <a:solidFill>
                  <a:srgbClr val="171717"/>
                </a:solidFill>
                <a:effectLst/>
                <a:latin typeface="Segoe UI" panose="020B0502040204020203" pitchFamily="34" charset="0"/>
              </a:rPr>
              <a:t>Give Feedback</a:t>
            </a:r>
            <a:r>
              <a:rPr lang="en-US" b="0" i="0" dirty="0">
                <a:solidFill>
                  <a:srgbClr val="171717"/>
                </a:solidFill>
                <a:effectLst/>
                <a:latin typeface="Segoe UI" panose="020B0502040204020203" pitchFamily="34" charset="0"/>
              </a:rPr>
              <a:t> taps into a community of power users, and is where you can send comments and questions to developers and other experienced users.</a:t>
            </a:r>
          </a:p>
          <a:p>
            <a:pPr algn="l">
              <a:buFont typeface="Arial" panose="020B0604020202020204" pitchFamily="34" charset="0"/>
              <a:buChar char="•"/>
            </a:pPr>
            <a:r>
              <a:rPr lang="en-US" b="1" i="0" dirty="0">
                <a:solidFill>
                  <a:srgbClr val="171717"/>
                </a:solidFill>
                <a:effectLst/>
                <a:latin typeface="Segoe UI" panose="020B0502040204020203" pitchFamily="34" charset="0"/>
              </a:rPr>
              <a:t>Blog</a:t>
            </a:r>
            <a:r>
              <a:rPr lang="en-US" b="0" i="0" dirty="0">
                <a:solidFill>
                  <a:srgbClr val="171717"/>
                </a:solidFill>
                <a:effectLst/>
                <a:latin typeface="Segoe UI" panose="020B0502040204020203" pitchFamily="34" charset="0"/>
              </a:rPr>
              <a:t> keeps you up to date about the most recent developments and releases in the Power Automate ecosystem.</a:t>
            </a:r>
          </a:p>
          <a:p>
            <a:pPr algn="l">
              <a:buFont typeface="Arial" panose="020B0604020202020204" pitchFamily="34" charset="0"/>
              <a:buChar char="•"/>
            </a:pPr>
            <a:r>
              <a:rPr lang="en-US" b="1" i="0" dirty="0">
                <a:solidFill>
                  <a:srgbClr val="171717"/>
                </a:solidFill>
                <a:effectLst/>
                <a:latin typeface="Segoe UI" panose="020B0502040204020203" pitchFamily="34" charset="0"/>
              </a:rPr>
              <a:t>Desktop flows</a:t>
            </a:r>
            <a:r>
              <a:rPr lang="en-US" b="0" i="0" dirty="0">
                <a:solidFill>
                  <a:srgbClr val="171717"/>
                </a:solidFill>
                <a:effectLst/>
                <a:latin typeface="Segoe UI" panose="020B0502040204020203" pitchFamily="34" charset="0"/>
              </a:rPr>
              <a:t> provides an introduction to Power Automate Desktop.</a:t>
            </a:r>
          </a:p>
          <a:p>
            <a:pPr algn="l">
              <a:buFont typeface="Arial" panose="020B0604020202020204" pitchFamily="34" charset="0"/>
              <a:buChar char="•"/>
            </a:pPr>
            <a:r>
              <a:rPr lang="en-US" b="1" i="0" dirty="0">
                <a:solidFill>
                  <a:srgbClr val="171717"/>
                </a:solidFill>
                <a:effectLst/>
                <a:latin typeface="Segoe UI" panose="020B0502040204020203" pitchFamily="34" charset="0"/>
              </a:rPr>
              <a:t>Pricing</a:t>
            </a:r>
            <a:r>
              <a:rPr lang="en-US" b="0" i="0" dirty="0">
                <a:solidFill>
                  <a:srgbClr val="171717"/>
                </a:solidFill>
                <a:effectLst/>
                <a:latin typeface="Segoe UI" panose="020B0502040204020203" pitchFamily="34" charset="0"/>
              </a:rPr>
              <a:t> can help you choose the right plan for you or your business.</a:t>
            </a:r>
          </a:p>
          <a:p>
            <a:pPr algn="l">
              <a:buFont typeface="Arial" panose="020B0604020202020204" pitchFamily="34" charset="0"/>
              <a:buChar char="•"/>
            </a:pPr>
            <a:r>
              <a:rPr lang="en-US" b="1" i="0" dirty="0">
                <a:solidFill>
                  <a:srgbClr val="171717"/>
                </a:solidFill>
                <a:effectLst/>
                <a:latin typeface="Segoe UI" panose="020B0502040204020203" pitchFamily="34" charset="0"/>
              </a:rPr>
              <a:t>Power Automate Desktop</a:t>
            </a:r>
            <a:r>
              <a:rPr lang="en-US" b="0" i="0" dirty="0">
                <a:solidFill>
                  <a:srgbClr val="171717"/>
                </a:solidFill>
                <a:effectLst/>
                <a:latin typeface="Segoe UI" panose="020B0502040204020203" pitchFamily="34" charset="0"/>
              </a:rPr>
              <a:t> is where you can download Power Automate Desktop and install it on your machine.</a:t>
            </a:r>
          </a:p>
          <a:p>
            <a:pPr algn="l">
              <a:buFont typeface="Arial" panose="020B0604020202020204" pitchFamily="34" charset="0"/>
              <a:buChar char="•"/>
            </a:pPr>
            <a:r>
              <a:rPr lang="en-US" b="1" i="0" dirty="0">
                <a:solidFill>
                  <a:srgbClr val="171717"/>
                </a:solidFill>
                <a:effectLst/>
                <a:latin typeface="Segoe UI" panose="020B0502040204020203" pitchFamily="34" charset="0"/>
              </a:rPr>
              <a:t>Power Automate for Mobile</a:t>
            </a:r>
            <a:r>
              <a:rPr lang="en-US" b="0" i="0" dirty="0">
                <a:solidFill>
                  <a:srgbClr val="171717"/>
                </a:solidFill>
                <a:effectLst/>
                <a:latin typeface="Segoe UI" panose="020B0502040204020203" pitchFamily="34" charset="0"/>
              </a:rPr>
              <a:t> provides information about the mobile app and the platforms it is available on.</a:t>
            </a:r>
          </a:p>
          <a:p>
            <a:pPr algn="l">
              <a:buFont typeface="Arial" panose="020B0604020202020204" pitchFamily="34" charset="0"/>
              <a:buChar char="•"/>
            </a:pPr>
            <a:r>
              <a:rPr lang="en-US" b="1" i="0" dirty="0">
                <a:solidFill>
                  <a:srgbClr val="171717"/>
                </a:solidFill>
                <a:effectLst/>
                <a:latin typeface="Segoe UI" panose="020B0502040204020203" pitchFamily="34" charset="0"/>
              </a:rPr>
              <a:t>Data Gateway</a:t>
            </a:r>
            <a:r>
              <a:rPr lang="en-US" b="0" i="0" dirty="0">
                <a:solidFill>
                  <a:srgbClr val="171717"/>
                </a:solidFill>
                <a:effectLst/>
                <a:latin typeface="Segoe UI" panose="020B0502040204020203" pitchFamily="34" charset="0"/>
              </a:rPr>
              <a:t> provides an overview of the on-premises data gateway.</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extLst>
      <p:ext uri="{BB962C8B-B14F-4D97-AF65-F5344CB8AC3E}">
        <p14:creationId xmlns:p14="http://schemas.microsoft.com/office/powerpoint/2010/main" val="1538519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Approvals are a great process to build in Power Automate. They are often defined yet manual. Check out the following scenario for an example: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 user starts the process by going into a Power Apps app and creating a purchase order request. Once they submit the request, the information is sent to a Power Automate flow.</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Here is the starting point of the flow.</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extLst>
      <p:ext uri="{BB962C8B-B14F-4D97-AF65-F5344CB8AC3E}">
        <p14:creationId xmlns:p14="http://schemas.microsoft.com/office/powerpoint/2010/main" val="3323451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575336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972768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730657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3116220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0881281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42612132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5493566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95232677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2345666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827666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7301139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592320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27009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375812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2312420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450591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65896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200774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8159305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666264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6913686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96121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148286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3409861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95229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134593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2486763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036550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203635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6008966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900836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8314635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127048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 uri="{C183D7F6-B498-43B3-948B-1728B52AA6E4}">
                <adec:decorative xmlns:adec="http://schemas.microsoft.com/office/drawing/2017/decorative" val="1"/>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207786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4952958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0718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050570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6624343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428405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813899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80938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54906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4252815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38927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04740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4922996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208316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882954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213494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779668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126186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684067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943015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092892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3387134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0410624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4015221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8823773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09918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053790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171321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18572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4900597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386089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6215746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097917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82C50D5-C44B-405C-B075-1033C3702602}"/>
              </a:ext>
            </a:extLst>
          </p:cNvPr>
          <p:cNvSpPr>
            <a:spLocks noGrp="1"/>
          </p:cNvSpPr>
          <p:nvPr>
            <p:ph type="body" sz="quarter" idx="12"/>
          </p:nvPr>
        </p:nvSpPr>
        <p:spPr>
          <a:xfrm>
            <a:off x="419100" y="1168400"/>
            <a:ext cx="11353800" cy="369332"/>
          </a:xfrm>
        </p:spPr>
        <p:txBody>
          <a:bodyPr tIns="0" rIns="0" bIns="0"/>
          <a:lstStyle>
            <a:lvl1pPr>
              <a:defRPr sz="2400" spc="0">
                <a:solidFill>
                  <a:schemeClr val="tx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2181225"/>
            <a:ext cx="5543785" cy="3489325"/>
          </a:xfrm>
          <a:solidFill>
            <a:schemeClr val="bg1">
              <a:lumMod val="95000"/>
            </a:schemeClr>
          </a:solidFill>
        </p:spPr>
        <p:txBody>
          <a:bodyPr lIns="137160">
            <a:noAutofit/>
          </a:bodyPr>
          <a:lstStyle>
            <a:lvl1pPr>
              <a:spcBef>
                <a:spcPts val="392"/>
              </a:spcBef>
              <a:spcAft>
                <a:spcPts val="588"/>
              </a:spcAft>
              <a:defRPr sz="2400" spc="0"/>
            </a:lvl1pPr>
            <a:lvl2pPr>
              <a:spcBef>
                <a:spcPts val="392"/>
              </a:spcBef>
              <a:spcAft>
                <a:spcPts val="588"/>
              </a:spcAft>
              <a:defRPr spc="0"/>
            </a:lvl2pPr>
            <a:lvl3pPr>
              <a:spcBef>
                <a:spcPts val="392"/>
              </a:spcBef>
              <a:spcAft>
                <a:spcPts val="588"/>
              </a:spcAft>
              <a:defRPr spc="0"/>
            </a:lvl3pPr>
            <a:lvl4pPr>
              <a:spcBef>
                <a:spcPts val="392"/>
              </a:spcBef>
              <a:spcAft>
                <a:spcPts val="588"/>
              </a:spcAft>
              <a:defRPr spc="0"/>
            </a:lvl4pPr>
            <a:lvl5pPr>
              <a:spcBef>
                <a:spcPts val="392"/>
              </a:spcBef>
              <a:spcAft>
                <a:spcPts val="588"/>
              </a:spcAft>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2181225"/>
            <a:ext cx="5543550" cy="3489325"/>
          </a:xfrm>
          <a:solidFill>
            <a:schemeClr val="bg1">
              <a:lumMod val="95000"/>
            </a:schemeClr>
          </a:solidFill>
        </p:spPr>
        <p:txBody>
          <a:bodyPr lIns="137160">
            <a:noAutofit/>
          </a:bodyPr>
          <a:lstStyle>
            <a:lvl1pPr>
              <a:spcBef>
                <a:spcPts val="392"/>
              </a:spcBef>
              <a:spcAft>
                <a:spcPts val="588"/>
              </a:spcAft>
              <a:defRPr sz="2400" spc="0"/>
            </a:lvl1pPr>
            <a:lvl2pPr>
              <a:spcBef>
                <a:spcPts val="392"/>
              </a:spcBef>
              <a:spcAft>
                <a:spcPts val="588"/>
              </a:spcAft>
              <a:defRPr spc="0"/>
            </a:lvl2pPr>
            <a:lvl3pPr>
              <a:spcBef>
                <a:spcPts val="392"/>
              </a:spcBef>
              <a:spcAft>
                <a:spcPts val="588"/>
              </a:spcAft>
              <a:defRPr spc="0"/>
            </a:lvl3pPr>
            <a:lvl4pPr>
              <a:spcBef>
                <a:spcPts val="392"/>
              </a:spcBef>
              <a:spcAft>
                <a:spcPts val="588"/>
              </a:spcAft>
              <a:defRPr spc="0"/>
            </a:lvl4pPr>
            <a:lvl5pPr>
              <a:spcBef>
                <a:spcPts val="392"/>
              </a:spcBef>
              <a:spcAft>
                <a:spcPts val="588"/>
              </a:spcAft>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458493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51165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61824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9" y="1456896"/>
            <a:ext cx="3639312" cy="4194604"/>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4290290" y="1456896"/>
            <a:ext cx="3639312" cy="4194604"/>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4">
            <a:extLst>
              <a:ext uri="{FF2B5EF4-FFF2-40B4-BE49-F238E27FC236}">
                <a16:creationId xmlns:a16="http://schemas.microsoft.com/office/drawing/2014/main" id="{50F85D02-2C20-45D2-A8F9-52B37BD25A9D}"/>
              </a:ext>
            </a:extLst>
          </p:cNvPr>
          <p:cNvSpPr>
            <a:spLocks noGrp="1"/>
          </p:cNvSpPr>
          <p:nvPr>
            <p:ph sz="quarter" idx="13"/>
          </p:nvPr>
        </p:nvSpPr>
        <p:spPr>
          <a:xfrm>
            <a:off x="8139112" y="1456896"/>
            <a:ext cx="3639312" cy="4194604"/>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8499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41473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ulleted Text Layout_three columns with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15">
            <a:extLst>
              <a:ext uri="{FF2B5EF4-FFF2-40B4-BE49-F238E27FC236}">
                <a16:creationId xmlns:a16="http://schemas.microsoft.com/office/drawing/2014/main" id="{D88CAB4A-3114-4956-BC79-640A8040B824}"/>
              </a:ext>
            </a:extLst>
          </p:cNvPr>
          <p:cNvSpPr>
            <a:spLocks noGrp="1"/>
          </p:cNvSpPr>
          <p:nvPr>
            <p:ph type="body" sz="quarter" idx="15"/>
          </p:nvPr>
        </p:nvSpPr>
        <p:spPr>
          <a:xfrm>
            <a:off x="441325" y="1168400"/>
            <a:ext cx="11331575" cy="369332"/>
          </a:xfrm>
        </p:spPr>
        <p:txBody>
          <a:bodyPr tIns="0" rIns="0" bIns="0"/>
          <a:lstStyle>
            <a:lvl1pPr>
              <a:defRPr sz="2400" spc="0"/>
            </a:lvl1pPr>
          </a:lstStyle>
          <a:p>
            <a:pPr lvl="0"/>
            <a:r>
              <a:rPr lang="en-US"/>
              <a:t>Click to edit Master text styles</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9" y="2159000"/>
            <a:ext cx="3639312"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4290290" y="2159000"/>
            <a:ext cx="3639312"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4">
            <a:extLst>
              <a:ext uri="{FF2B5EF4-FFF2-40B4-BE49-F238E27FC236}">
                <a16:creationId xmlns:a16="http://schemas.microsoft.com/office/drawing/2014/main" id="{50F85D02-2C20-45D2-A8F9-52B37BD25A9D}"/>
              </a:ext>
            </a:extLst>
          </p:cNvPr>
          <p:cNvSpPr>
            <a:spLocks noGrp="1"/>
          </p:cNvSpPr>
          <p:nvPr>
            <p:ph sz="quarter" idx="13"/>
          </p:nvPr>
        </p:nvSpPr>
        <p:spPr>
          <a:xfrm>
            <a:off x="8139112" y="2159000"/>
            <a:ext cx="3639312"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396342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ed Text Layout_four columns with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16" name="Text Placeholder 15">
            <a:extLst>
              <a:ext uri="{FF2B5EF4-FFF2-40B4-BE49-F238E27FC236}">
                <a16:creationId xmlns:a16="http://schemas.microsoft.com/office/drawing/2014/main" id="{CACF15A9-A50F-42FE-8B1B-E8D9924233D2}"/>
              </a:ext>
            </a:extLst>
          </p:cNvPr>
          <p:cNvSpPr>
            <a:spLocks noGrp="1"/>
          </p:cNvSpPr>
          <p:nvPr>
            <p:ph type="body" sz="quarter" idx="15"/>
          </p:nvPr>
        </p:nvSpPr>
        <p:spPr>
          <a:xfrm>
            <a:off x="441325" y="1168400"/>
            <a:ext cx="11331575" cy="369332"/>
          </a:xfrm>
        </p:spPr>
        <p:txBody>
          <a:bodyPr tIns="0" rIns="0" bIns="0"/>
          <a:lstStyle>
            <a:lvl1pPr>
              <a:defRPr sz="2400" spc="0"/>
            </a:lvl1pPr>
          </a:lstStyle>
          <a:p>
            <a:pPr lvl="0"/>
            <a:r>
              <a:rPr lang="en-US"/>
              <a:t>Click to edit Master text styles</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9"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3315198"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4">
            <a:extLst>
              <a:ext uri="{FF2B5EF4-FFF2-40B4-BE49-F238E27FC236}">
                <a16:creationId xmlns:a16="http://schemas.microsoft.com/office/drawing/2014/main" id="{50F85D02-2C20-45D2-A8F9-52B37BD25A9D}"/>
              </a:ext>
            </a:extLst>
          </p:cNvPr>
          <p:cNvSpPr>
            <a:spLocks noGrp="1"/>
          </p:cNvSpPr>
          <p:nvPr>
            <p:ph sz="quarter" idx="13"/>
          </p:nvPr>
        </p:nvSpPr>
        <p:spPr>
          <a:xfrm>
            <a:off x="6188927"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4">
            <a:extLst>
              <a:ext uri="{FF2B5EF4-FFF2-40B4-BE49-F238E27FC236}">
                <a16:creationId xmlns:a16="http://schemas.microsoft.com/office/drawing/2014/main" id="{79E6646F-33A8-4096-B97F-B5167D224B36}"/>
              </a:ext>
            </a:extLst>
          </p:cNvPr>
          <p:cNvSpPr>
            <a:spLocks noGrp="1"/>
          </p:cNvSpPr>
          <p:nvPr>
            <p:ph sz="quarter" idx="14"/>
          </p:nvPr>
        </p:nvSpPr>
        <p:spPr>
          <a:xfrm>
            <a:off x="9062656"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80521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231775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342740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274400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8345683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446284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395056486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3974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 uri="{C183D7F6-B498-43B3-948B-1728B52AA6E4}">
                <adec:decorative xmlns:adec="http://schemas.microsoft.com/office/drawing/2017/decorative" val="1"/>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8" name="Rectangle 6">
            <a:extLst>
              <a:ext uri="{FF2B5EF4-FFF2-40B4-BE49-F238E27FC236}">
                <a16:creationId xmlns:a16="http://schemas.microsoft.com/office/drawing/2014/main" id="{C39A4550-468E-4965-BBF3-650AD824060F}"/>
              </a:ext>
              <a:ext uri="{C183D7F6-B498-43B3-948B-1728B52AA6E4}">
                <adec:decorative xmlns:adec="http://schemas.microsoft.com/office/drawing/2017/decorative" val="1"/>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7A7DCD7-2A9A-4303-B73A-A8AA23BAF4B6}"/>
              </a:ext>
              <a:ext uri="{C183D7F6-B498-43B3-948B-1728B52AA6E4}">
                <adec:decorative xmlns:adec="http://schemas.microsoft.com/office/drawing/2017/decorative" val="1"/>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 uri="{C183D7F6-B498-43B3-948B-1728B52AA6E4}">
                <adec:decorative xmlns:adec="http://schemas.microsoft.com/office/drawing/2017/decorative" val="1"/>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426395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90366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873933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846236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6078206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1417129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843452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1158958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1974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67454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128142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8375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647186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779656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0287776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0" rIns="0" bIns="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530800"/>
            <a:ext cx="11354714" cy="3884400"/>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870620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406766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46862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0456137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718887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50163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028233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8564957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892564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85494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184007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774123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layout with no-fill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7" name="Text Placeholder 6">
            <a:extLst>
              <a:ext uri="{FF2B5EF4-FFF2-40B4-BE49-F238E27FC236}">
                <a16:creationId xmlns:a16="http://schemas.microsoft.com/office/drawing/2014/main" id="{025ED7E9-29D4-4B0B-A7ED-A7EEB63B7670}"/>
              </a:ext>
            </a:extLst>
          </p:cNvPr>
          <p:cNvSpPr>
            <a:spLocks noGrp="1"/>
          </p:cNvSpPr>
          <p:nvPr>
            <p:ph type="body" sz="quarter" idx="25"/>
          </p:nvPr>
        </p:nvSpPr>
        <p:spPr>
          <a:xfrm>
            <a:off x="419100" y="1168400"/>
            <a:ext cx="11353800" cy="369332"/>
          </a:xfrm>
        </p:spPr>
        <p:txBody>
          <a:bodyPr tIns="0" rIns="0" bIns="0"/>
          <a:lstStyle>
            <a:lvl1pPr>
              <a:defRPr sz="2400" spc="0"/>
            </a:lvl1pPr>
          </a:lstStyle>
          <a:p>
            <a:pPr lvl="0"/>
            <a:r>
              <a:rPr lang="en-US"/>
              <a:t>Click to edit Master text styles</a:t>
            </a:r>
          </a:p>
        </p:txBody>
      </p:sp>
      <p:sp>
        <p:nvSpPr>
          <p:cNvPr id="5" name="Text Placeholder 4"/>
          <p:cNvSpPr>
            <a:spLocks noGrp="1"/>
          </p:cNvSpPr>
          <p:nvPr>
            <p:ph type="body" sz="quarter" idx="11" hasCustomPrompt="1"/>
          </p:nvPr>
        </p:nvSpPr>
        <p:spPr>
          <a:xfrm>
            <a:off x="432090" y="1757628"/>
            <a:ext cx="11341268" cy="580328"/>
          </a:xfrm>
          <a:noFill/>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841020B6-1BA9-4B42-9B95-74C6AB360B60}"/>
              </a:ext>
              <a:ext uri="{C183D7F6-B498-43B3-948B-1728B52AA6E4}">
                <adec:decorative xmlns:adec="http://schemas.microsoft.com/office/drawing/2017/decorative" val="1"/>
              </a:ext>
            </a:extLst>
          </p:cNvPr>
          <p:cNvCxnSpPr>
            <a:cxnSpLocks/>
          </p:cNvCxnSpPr>
          <p:nvPr userDrawn="1"/>
        </p:nvCxnSpPr>
        <p:spPr>
          <a:xfrm>
            <a:off x="432090" y="2387754"/>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32090" y="2437552"/>
            <a:ext cx="11341268" cy="580328"/>
          </a:xfrm>
          <a:noFill/>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73E105E2-4222-4DF2-8EB6-633B5874898A}"/>
              </a:ext>
              <a:ext uri="{C183D7F6-B498-43B3-948B-1728B52AA6E4}">
                <adec:decorative xmlns:adec="http://schemas.microsoft.com/office/drawing/2017/decorative" val="1"/>
              </a:ext>
            </a:extLst>
          </p:cNvPr>
          <p:cNvCxnSpPr>
            <a:cxnSpLocks/>
          </p:cNvCxnSpPr>
          <p:nvPr userDrawn="1"/>
        </p:nvCxnSpPr>
        <p:spPr>
          <a:xfrm>
            <a:off x="432090" y="3067678"/>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32090" y="3117476"/>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FAB7D6F-309C-4BA7-9BA6-96EB44BDAC3D}"/>
              </a:ext>
              <a:ext uri="{C183D7F6-B498-43B3-948B-1728B52AA6E4}">
                <adec:decorative xmlns:adec="http://schemas.microsoft.com/office/drawing/2017/decorative" val="1"/>
              </a:ext>
            </a:extLst>
          </p:cNvPr>
          <p:cNvCxnSpPr>
            <a:cxnSpLocks/>
          </p:cNvCxnSpPr>
          <p:nvPr userDrawn="1"/>
        </p:nvCxnSpPr>
        <p:spPr>
          <a:xfrm>
            <a:off x="432090" y="3747602"/>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32090" y="3797400"/>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DF682EC7-D38A-4AAF-915D-16D1329F20EA}"/>
              </a:ext>
              <a:ext uri="{C183D7F6-B498-43B3-948B-1728B52AA6E4}">
                <adec:decorative xmlns:adec="http://schemas.microsoft.com/office/drawing/2017/decorative" val="1"/>
              </a:ext>
            </a:extLst>
          </p:cNvPr>
          <p:cNvCxnSpPr>
            <a:cxnSpLocks/>
          </p:cNvCxnSpPr>
          <p:nvPr userDrawn="1"/>
        </p:nvCxnSpPr>
        <p:spPr>
          <a:xfrm>
            <a:off x="432090" y="4427526"/>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3CB92F09-BEE7-4120-B14A-C4303126C189}"/>
              </a:ext>
            </a:extLst>
          </p:cNvPr>
          <p:cNvSpPr>
            <a:spLocks noGrp="1"/>
          </p:cNvSpPr>
          <p:nvPr>
            <p:ph type="body" sz="quarter" idx="24" hasCustomPrompt="1"/>
          </p:nvPr>
        </p:nvSpPr>
        <p:spPr>
          <a:xfrm>
            <a:off x="432090" y="4477324"/>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C8AED073-66ED-4BF0-9A93-0E57F5900F77}"/>
              </a:ext>
              <a:ext uri="{C183D7F6-B498-43B3-948B-1728B52AA6E4}">
                <adec:decorative xmlns:adec="http://schemas.microsoft.com/office/drawing/2017/decorative" val="1"/>
              </a:ext>
            </a:extLst>
          </p:cNvPr>
          <p:cNvCxnSpPr>
            <a:cxnSpLocks/>
          </p:cNvCxnSpPr>
          <p:nvPr userDrawn="1"/>
        </p:nvCxnSpPr>
        <p:spPr>
          <a:xfrm>
            <a:off x="432090" y="5107450"/>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CCCBCF50-056C-4185-9E9B-D569C1AD6FE2}"/>
              </a:ext>
            </a:extLst>
          </p:cNvPr>
          <p:cNvSpPr>
            <a:spLocks noGrp="1"/>
          </p:cNvSpPr>
          <p:nvPr>
            <p:ph type="body" sz="quarter" idx="23" hasCustomPrompt="1"/>
          </p:nvPr>
        </p:nvSpPr>
        <p:spPr>
          <a:xfrm>
            <a:off x="432090" y="5157248"/>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8866B298-E9E0-4AE2-8973-EF2531B84B2A}"/>
              </a:ext>
              <a:ext uri="{C183D7F6-B498-43B3-948B-1728B52AA6E4}">
                <adec:decorative xmlns:adec="http://schemas.microsoft.com/office/drawing/2017/decorative" val="1"/>
              </a:ext>
            </a:extLst>
          </p:cNvPr>
          <p:cNvCxnSpPr>
            <a:cxnSpLocks/>
          </p:cNvCxnSpPr>
          <p:nvPr userDrawn="1"/>
        </p:nvCxnSpPr>
        <p:spPr>
          <a:xfrm>
            <a:off x="432090" y="5787374"/>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32090" y="5837178"/>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940697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66756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423789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9608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341232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0745280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92732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68908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330509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301219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832337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92687169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84436873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04670530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528419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981913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68186189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41950464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801093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58670970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7063378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1873208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6606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7" name="Text Placeholder 5">
            <a:extLst>
              <a:ext uri="{FF2B5EF4-FFF2-40B4-BE49-F238E27FC236}">
                <a16:creationId xmlns:a16="http://schemas.microsoft.com/office/drawing/2014/main" id="{06AFF0A1-F2AB-4ACB-B217-DCCD3A3F0F84}"/>
              </a:ext>
            </a:extLst>
          </p:cNvPr>
          <p:cNvSpPr>
            <a:spLocks noGrp="1"/>
          </p:cNvSpPr>
          <p:nvPr>
            <p:ph type="body" sz="quarter" idx="17" hasCustomPrompt="1"/>
          </p:nvPr>
        </p:nvSpPr>
        <p:spPr>
          <a:xfrm>
            <a:off x="432088" y="1168400"/>
            <a:ext cx="11341267" cy="369332"/>
          </a:xfrm>
        </p:spPr>
        <p:txBody>
          <a:bodyPr tIns="0" bIns="0"/>
          <a:lstStyle>
            <a:lvl1pPr>
              <a:defRPr sz="2400" spc="0"/>
            </a:lvl1pPr>
          </a:lstStyle>
          <a:p>
            <a:pPr lvl="0"/>
            <a:r>
              <a:rPr lang="en-US"/>
              <a:t>Add text here</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2164669"/>
            <a:ext cx="3439206" cy="3439206"/>
          </a:xfrm>
          <a:prstGeom prst="ellipse">
            <a:avLst/>
          </a:prstGeom>
          <a:solidFill>
            <a:schemeClr val="bg1">
              <a:lumMod val="95000"/>
            </a:schemeClr>
          </a:solidFill>
        </p:spPr>
        <p:txBody>
          <a:bodyPr tIns="0" rIns="0" bIns="0" anchor="ctr">
            <a:noAutofit/>
          </a:bodyPr>
          <a:lstStyle>
            <a:lvl1pPr algn="ctr">
              <a:defRPr sz="2800" spc="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2164669"/>
            <a:ext cx="3439206" cy="3439206"/>
          </a:xfrm>
          <a:prstGeom prst="ellipse">
            <a:avLst/>
          </a:prstGeom>
          <a:solidFill>
            <a:schemeClr val="bg1">
              <a:lumMod val="95000"/>
            </a:schemeClr>
          </a:solidFill>
        </p:spPr>
        <p:txBody>
          <a:bodyPr tIns="0" rIns="0" bIns="0" anchor="ctr">
            <a:noAutofit/>
          </a:bodyPr>
          <a:lstStyle>
            <a:lvl1pPr algn="ctr">
              <a:defRPr sz="2800" spc="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2164669"/>
            <a:ext cx="3439206" cy="3439206"/>
          </a:xfrm>
          <a:prstGeom prst="ellipse">
            <a:avLst/>
          </a:prstGeom>
          <a:solidFill>
            <a:schemeClr val="bg1">
              <a:lumMod val="95000"/>
            </a:schemeClr>
          </a:solidFill>
        </p:spPr>
        <p:txBody>
          <a:bodyPr tIns="0" rIns="0" bIns="0" anchor="ctr">
            <a:noAutofit/>
          </a:bodyPr>
          <a:lstStyle>
            <a:lvl1pPr algn="ctr">
              <a:defRPr sz="2800" spc="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222214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7004829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Picture 2" descr="Microsoft Power Platform logo">
            <a:extLst>
              <a:ext uri="{FF2B5EF4-FFF2-40B4-BE49-F238E27FC236}">
                <a16:creationId xmlns:a16="http://schemas.microsoft.com/office/drawing/2014/main" id="{6D892A5A-4046-4191-873E-25000065DDA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2792307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251414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495362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18616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59416360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466236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11391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13702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540837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416485297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957788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8445544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760952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551488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719360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1656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962837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076916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152077489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640101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125786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036129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898630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7083235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1076076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4344231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3.xml"/><Relationship Id="rId21" Type="http://schemas.openxmlformats.org/officeDocument/2006/relationships/slideLayout" Target="../slideLayouts/slideLayout98.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63" Type="http://schemas.openxmlformats.org/officeDocument/2006/relationships/slideLayout" Target="../slideLayouts/slideLayout140.xml"/><Relationship Id="rId68" Type="http://schemas.openxmlformats.org/officeDocument/2006/relationships/slideLayout" Target="../slideLayouts/slideLayout145.xml"/><Relationship Id="rId16" Type="http://schemas.openxmlformats.org/officeDocument/2006/relationships/slideLayout" Target="../slideLayouts/slideLayout93.xml"/><Relationship Id="rId11" Type="http://schemas.openxmlformats.org/officeDocument/2006/relationships/slideLayout" Target="../slideLayouts/slideLayout88.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74" Type="http://schemas.openxmlformats.org/officeDocument/2006/relationships/slideLayout" Target="../slideLayouts/slideLayout151.xml"/><Relationship Id="rId79" Type="http://schemas.openxmlformats.org/officeDocument/2006/relationships/slideLayout" Target="../slideLayouts/slideLayout156.xml"/><Relationship Id="rId5" Type="http://schemas.openxmlformats.org/officeDocument/2006/relationships/slideLayout" Target="../slideLayouts/slideLayout82.xml"/><Relationship Id="rId61" Type="http://schemas.openxmlformats.org/officeDocument/2006/relationships/slideLayout" Target="../slideLayouts/slideLayout138.xml"/><Relationship Id="rId82" Type="http://schemas.openxmlformats.org/officeDocument/2006/relationships/slideLayout" Target="../slideLayouts/slideLayout159.xml"/><Relationship Id="rId19" Type="http://schemas.openxmlformats.org/officeDocument/2006/relationships/slideLayout" Target="../slideLayouts/slideLayout9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64" Type="http://schemas.openxmlformats.org/officeDocument/2006/relationships/slideLayout" Target="../slideLayouts/slideLayout141.xml"/><Relationship Id="rId69" Type="http://schemas.openxmlformats.org/officeDocument/2006/relationships/slideLayout" Target="../slideLayouts/slideLayout146.xml"/><Relationship Id="rId77" Type="http://schemas.openxmlformats.org/officeDocument/2006/relationships/slideLayout" Target="../slideLayouts/slideLayout154.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72" Type="http://schemas.openxmlformats.org/officeDocument/2006/relationships/slideLayout" Target="../slideLayouts/slideLayout149.xml"/><Relationship Id="rId80" Type="http://schemas.openxmlformats.org/officeDocument/2006/relationships/slideLayout" Target="../slideLayouts/slideLayout157.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67" Type="http://schemas.openxmlformats.org/officeDocument/2006/relationships/slideLayout" Target="../slideLayouts/slideLayout144.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62" Type="http://schemas.openxmlformats.org/officeDocument/2006/relationships/slideLayout" Target="../slideLayouts/slideLayout139.xml"/><Relationship Id="rId70" Type="http://schemas.openxmlformats.org/officeDocument/2006/relationships/slideLayout" Target="../slideLayouts/slideLayout147.xml"/><Relationship Id="rId75" Type="http://schemas.openxmlformats.org/officeDocument/2006/relationships/slideLayout" Target="../slideLayouts/slideLayout152.xml"/><Relationship Id="rId83" Type="http://schemas.openxmlformats.org/officeDocument/2006/relationships/theme" Target="../theme/theme2.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10" Type="http://schemas.openxmlformats.org/officeDocument/2006/relationships/slideLayout" Target="../slideLayouts/slideLayout87.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slideLayout" Target="../slideLayouts/slideLayout137.xml"/><Relationship Id="rId65" Type="http://schemas.openxmlformats.org/officeDocument/2006/relationships/slideLayout" Target="../slideLayouts/slideLayout142.xml"/><Relationship Id="rId73" Type="http://schemas.openxmlformats.org/officeDocument/2006/relationships/slideLayout" Target="../slideLayouts/slideLayout150.xml"/><Relationship Id="rId78" Type="http://schemas.openxmlformats.org/officeDocument/2006/relationships/slideLayout" Target="../slideLayouts/slideLayout155.xml"/><Relationship Id="rId81" Type="http://schemas.openxmlformats.org/officeDocument/2006/relationships/slideLayout" Target="../slideLayouts/slideLayout15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9" Type="http://schemas.openxmlformats.org/officeDocument/2006/relationships/slideLayout" Target="../slideLayouts/slideLayout116.xml"/><Relationship Id="rId34" Type="http://schemas.openxmlformats.org/officeDocument/2006/relationships/slideLayout" Target="../slideLayouts/slideLayout111.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76" Type="http://schemas.openxmlformats.org/officeDocument/2006/relationships/slideLayout" Target="../slideLayouts/slideLayout153.xml"/><Relationship Id="rId7" Type="http://schemas.openxmlformats.org/officeDocument/2006/relationships/slideLayout" Target="../slideLayouts/slideLayout84.xml"/><Relationship Id="rId71" Type="http://schemas.openxmlformats.org/officeDocument/2006/relationships/slideLayout" Target="../slideLayouts/slideLayout148.xml"/><Relationship Id="rId2" Type="http://schemas.openxmlformats.org/officeDocument/2006/relationships/slideLayout" Target="../slideLayouts/slideLayout79.xml"/><Relationship Id="rId29" Type="http://schemas.openxmlformats.org/officeDocument/2006/relationships/slideLayout" Target="../slideLayouts/slideLayout106.xml"/><Relationship Id="rId24" Type="http://schemas.openxmlformats.org/officeDocument/2006/relationships/slideLayout" Target="../slideLayouts/slideLayout101.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66"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3614354845"/>
      </p:ext>
    </p:extLst>
  </p:cSld>
  <p:clrMap bg1="lt1" tx1="dk1" bg2="lt2" tx2="dk2" accent1="accent1" accent2="accent2" accent3="accent3" accent4="accent4" accent5="accent5" accent6="accent6" hlink="hlink" folHlink="folHlink"/>
  <p:sldLayoutIdLst>
    <p:sldLayoutId id="214748472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873" r:id="rId11"/>
    <p:sldLayoutId id="2147484723" r:id="rId12"/>
    <p:sldLayoutId id="2147484724" r:id="rId13"/>
    <p:sldLayoutId id="2147484725" r:id="rId14"/>
    <p:sldLayoutId id="2147484726" r:id="rId15"/>
    <p:sldLayoutId id="2147484786" r:id="rId16"/>
    <p:sldLayoutId id="2147484727" r:id="rId17"/>
    <p:sldLayoutId id="2147484728" r:id="rId18"/>
    <p:sldLayoutId id="2147484729" r:id="rId19"/>
    <p:sldLayoutId id="2147484788" r:id="rId20"/>
    <p:sldLayoutId id="2147484787" r:id="rId21"/>
    <p:sldLayoutId id="2147484730" r:id="rId22"/>
    <p:sldLayoutId id="2147484731" r:id="rId23"/>
    <p:sldLayoutId id="2147484732" r:id="rId24"/>
    <p:sldLayoutId id="2147484733" r:id="rId25"/>
    <p:sldLayoutId id="2147484734" r:id="rId26"/>
    <p:sldLayoutId id="2147484735" r:id="rId27"/>
    <p:sldLayoutId id="2147484736" r:id="rId28"/>
    <p:sldLayoutId id="2147484737" r:id="rId29"/>
    <p:sldLayoutId id="2147484738" r:id="rId30"/>
    <p:sldLayoutId id="2147484739" r:id="rId31"/>
    <p:sldLayoutId id="2147484740" r:id="rId32"/>
    <p:sldLayoutId id="2147484741" r:id="rId33"/>
    <p:sldLayoutId id="2147484742" r:id="rId34"/>
    <p:sldLayoutId id="2147484743" r:id="rId35"/>
    <p:sldLayoutId id="2147484744" r:id="rId36"/>
    <p:sldLayoutId id="2147484745" r:id="rId37"/>
    <p:sldLayoutId id="2147484746" r:id="rId38"/>
    <p:sldLayoutId id="2147484747" r:id="rId39"/>
    <p:sldLayoutId id="2147484748" r:id="rId40"/>
    <p:sldLayoutId id="2147484749" r:id="rId41"/>
    <p:sldLayoutId id="2147484750" r:id="rId42"/>
    <p:sldLayoutId id="2147484751" r:id="rId43"/>
    <p:sldLayoutId id="2147484752" r:id="rId44"/>
    <p:sldLayoutId id="2147484753" r:id="rId45"/>
    <p:sldLayoutId id="2147484754" r:id="rId46"/>
    <p:sldLayoutId id="2147484755" r:id="rId47"/>
    <p:sldLayoutId id="2147484756" r:id="rId48"/>
    <p:sldLayoutId id="2147484757" r:id="rId49"/>
    <p:sldLayoutId id="2147484758" r:id="rId50"/>
    <p:sldLayoutId id="2147484759" r:id="rId51"/>
    <p:sldLayoutId id="2147484760" r:id="rId52"/>
    <p:sldLayoutId id="2147484761" r:id="rId53"/>
    <p:sldLayoutId id="2147484762" r:id="rId54"/>
    <p:sldLayoutId id="2147484763" r:id="rId55"/>
    <p:sldLayoutId id="2147484764" r:id="rId56"/>
    <p:sldLayoutId id="2147484765" r:id="rId57"/>
    <p:sldLayoutId id="2147484766" r:id="rId58"/>
    <p:sldLayoutId id="2147484767" r:id="rId59"/>
    <p:sldLayoutId id="2147484768" r:id="rId60"/>
    <p:sldLayoutId id="2147484769" r:id="rId61"/>
    <p:sldLayoutId id="2147484770" r:id="rId62"/>
    <p:sldLayoutId id="2147484771" r:id="rId63"/>
    <p:sldLayoutId id="2147484772" r:id="rId64"/>
    <p:sldLayoutId id="2147484773" r:id="rId65"/>
    <p:sldLayoutId id="2147484774" r:id="rId66"/>
    <p:sldLayoutId id="2147484775" r:id="rId67"/>
    <p:sldLayoutId id="2147484776" r:id="rId68"/>
    <p:sldLayoutId id="2147484777" r:id="rId69"/>
    <p:sldLayoutId id="2147484778" r:id="rId70"/>
    <p:sldLayoutId id="2147484779" r:id="rId71"/>
    <p:sldLayoutId id="2147484780" r:id="rId72"/>
    <p:sldLayoutId id="2147484781" r:id="rId73"/>
    <p:sldLayoutId id="2147484782" r:id="rId74"/>
    <p:sldLayoutId id="2147484783" r:id="rId75"/>
    <p:sldLayoutId id="2147484784" r:id="rId76"/>
    <p:sldLayoutId id="2147484872" r:id="rId7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346935564"/>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4" r:id="rId14"/>
    <p:sldLayoutId id="2147484805" r:id="rId15"/>
    <p:sldLayoutId id="2147484806" r:id="rId16"/>
    <p:sldLayoutId id="2147484807" r:id="rId17"/>
    <p:sldLayoutId id="2147484808" r:id="rId18"/>
    <p:sldLayoutId id="2147484809" r:id="rId19"/>
    <p:sldLayoutId id="2147484810" r:id="rId20"/>
    <p:sldLayoutId id="2147484811" r:id="rId21"/>
    <p:sldLayoutId id="2147484812" r:id="rId22"/>
    <p:sldLayoutId id="2147484813" r:id="rId23"/>
    <p:sldLayoutId id="2147484814" r:id="rId24"/>
    <p:sldLayoutId id="2147484815" r:id="rId25"/>
    <p:sldLayoutId id="2147484816" r:id="rId26"/>
    <p:sldLayoutId id="2147484817" r:id="rId27"/>
    <p:sldLayoutId id="2147484818" r:id="rId28"/>
    <p:sldLayoutId id="2147484819" r:id="rId29"/>
    <p:sldLayoutId id="2147484820" r:id="rId30"/>
    <p:sldLayoutId id="2147484821" r:id="rId31"/>
    <p:sldLayoutId id="2147484822" r:id="rId32"/>
    <p:sldLayoutId id="2147484823" r:id="rId33"/>
    <p:sldLayoutId id="2147484824" r:id="rId34"/>
    <p:sldLayoutId id="2147484825" r:id="rId35"/>
    <p:sldLayoutId id="2147484826" r:id="rId36"/>
    <p:sldLayoutId id="2147484827" r:id="rId37"/>
    <p:sldLayoutId id="2147484828" r:id="rId38"/>
    <p:sldLayoutId id="2147484829" r:id="rId39"/>
    <p:sldLayoutId id="2147484830" r:id="rId40"/>
    <p:sldLayoutId id="2147484831" r:id="rId41"/>
    <p:sldLayoutId id="2147484832" r:id="rId42"/>
    <p:sldLayoutId id="2147484833" r:id="rId43"/>
    <p:sldLayoutId id="2147484834" r:id="rId44"/>
    <p:sldLayoutId id="2147484835" r:id="rId45"/>
    <p:sldLayoutId id="2147484836" r:id="rId46"/>
    <p:sldLayoutId id="2147484837" r:id="rId47"/>
    <p:sldLayoutId id="2147484838" r:id="rId48"/>
    <p:sldLayoutId id="2147484839" r:id="rId49"/>
    <p:sldLayoutId id="2147484840" r:id="rId50"/>
    <p:sldLayoutId id="2147484841" r:id="rId51"/>
    <p:sldLayoutId id="2147484842" r:id="rId52"/>
    <p:sldLayoutId id="2147484843" r:id="rId53"/>
    <p:sldLayoutId id="2147484844" r:id="rId54"/>
    <p:sldLayoutId id="2147484845" r:id="rId55"/>
    <p:sldLayoutId id="2147484846" r:id="rId56"/>
    <p:sldLayoutId id="2147484847" r:id="rId57"/>
    <p:sldLayoutId id="2147484848" r:id="rId58"/>
    <p:sldLayoutId id="2147484849" r:id="rId59"/>
    <p:sldLayoutId id="2147484850" r:id="rId60"/>
    <p:sldLayoutId id="2147484851" r:id="rId61"/>
    <p:sldLayoutId id="2147484852" r:id="rId62"/>
    <p:sldLayoutId id="2147484853" r:id="rId63"/>
    <p:sldLayoutId id="2147484854" r:id="rId64"/>
    <p:sldLayoutId id="2147484855" r:id="rId65"/>
    <p:sldLayoutId id="2147484856" r:id="rId66"/>
    <p:sldLayoutId id="2147484857" r:id="rId67"/>
    <p:sldLayoutId id="2147484858" r:id="rId68"/>
    <p:sldLayoutId id="2147484859" r:id="rId69"/>
    <p:sldLayoutId id="2147484860" r:id="rId70"/>
    <p:sldLayoutId id="2147484861" r:id="rId71"/>
    <p:sldLayoutId id="2147484862" r:id="rId72"/>
    <p:sldLayoutId id="2147484863" r:id="rId73"/>
    <p:sldLayoutId id="2147484864" r:id="rId74"/>
    <p:sldLayoutId id="2147484865" r:id="rId75"/>
    <p:sldLayoutId id="2147484866" r:id="rId76"/>
    <p:sldLayoutId id="2147484867" r:id="rId77"/>
    <p:sldLayoutId id="2147484868" r:id="rId78"/>
    <p:sldLayoutId id="2147484869" r:id="rId79"/>
    <p:sldLayoutId id="2147484870" r:id="rId80"/>
    <p:sldLayoutId id="2147484871" r:id="rId81"/>
    <p:sldLayoutId id="2147484874"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98.xml"/><Relationship Id="rId4" Type="http://schemas.openxmlformats.org/officeDocument/2006/relationships/image" Target="../media/image22.wmf"/></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users/msftofficialcurriculum-4292/collections/zwm5c41m26jp0q" TargetMode="External"/><Relationship Id="rId2" Type="http://schemas.openxmlformats.org/officeDocument/2006/relationships/notesSlide" Target="../notesSlides/notesSlide3.xml"/><Relationship Id="rId1" Type="http://schemas.openxmlformats.org/officeDocument/2006/relationships/slideLayout" Target="../slideLayouts/slideLayout159.xml"/><Relationship Id="rId5" Type="http://schemas.openxmlformats.org/officeDocument/2006/relationships/image" Target="../media/image24.sv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26.sv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7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C2BF-3DE8-4280-9ACD-1A7D0D9AA02F}"/>
              </a:ext>
            </a:extLst>
          </p:cNvPr>
          <p:cNvSpPr>
            <a:spLocks noGrp="1"/>
          </p:cNvSpPr>
          <p:nvPr>
            <p:ph type="title"/>
          </p:nvPr>
        </p:nvSpPr>
        <p:spPr/>
        <p:txBody>
          <a:bodyPr/>
          <a:lstStyle/>
          <a:p>
            <a:r>
              <a:rPr lang="en-US" sz="4000" dirty="0"/>
              <a:t>Automate a business process using Power Automate</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E0B87C-3A20-4148-83AA-EC0B8CC158BE}"/>
              </a:ext>
            </a:extLst>
          </p:cNvPr>
          <p:cNvSpPr>
            <a:spLocks noGrp="1"/>
          </p:cNvSpPr>
          <p:nvPr>
            <p:ph type="title"/>
          </p:nvPr>
        </p:nvSpPr>
        <p:spPr/>
        <p:txBody>
          <a:bodyPr/>
          <a:lstStyle/>
          <a:p>
            <a:r>
              <a:rPr lang="en-US" dirty="0"/>
              <a:t>Example: Purchase order approval </a:t>
            </a:r>
          </a:p>
        </p:txBody>
      </p:sp>
      <p:pic>
        <p:nvPicPr>
          <p:cNvPr id="2050" name="Picture 2" descr="Flowchart logic for support emails">
            <a:extLst>
              <a:ext uri="{FF2B5EF4-FFF2-40B4-BE49-F238E27FC236}">
                <a16:creationId xmlns:a16="http://schemas.microsoft.com/office/drawing/2014/main" id="{28D892D1-11D3-472E-B2F9-B412BABBB95A}"/>
              </a:ext>
            </a:extLst>
          </p:cNvPr>
          <p:cNvPicPr>
            <a:picLocks noChangeAspect="1" noChangeArrowheads="1"/>
          </p:cNvPicPr>
          <p:nvPr/>
        </p:nvPicPr>
        <p:blipFill rotWithShape="1">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l="-5782" t="-860" r="-5782" b="-860"/>
          <a:stretch/>
        </p:blipFill>
        <p:spPr bwMode="auto">
          <a:xfrm>
            <a:off x="432097" y="1457325"/>
            <a:ext cx="11327812" cy="496093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0965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0285B5E-1F0C-48C1-8C50-625C546C35EF}"/>
              </a:ext>
            </a:extLst>
          </p:cNvPr>
          <p:cNvSpPr>
            <a:spLocks noGrp="1"/>
          </p:cNvSpPr>
          <p:nvPr>
            <p:ph type="title"/>
          </p:nvPr>
        </p:nvSpPr>
        <p:spPr/>
        <p:txBody>
          <a:bodyPr/>
          <a:lstStyle/>
          <a:p>
            <a:r>
              <a:rPr lang="en-US" dirty="0"/>
              <a:t>Types of Power Automate flows</a:t>
            </a:r>
          </a:p>
        </p:txBody>
      </p:sp>
      <p:sp>
        <p:nvSpPr>
          <p:cNvPr id="3" name="Content Placeholder 2">
            <a:extLst>
              <a:ext uri="{FF2B5EF4-FFF2-40B4-BE49-F238E27FC236}">
                <a16:creationId xmlns:a16="http://schemas.microsoft.com/office/drawing/2014/main" id="{927989F5-D0FF-43B5-B52A-4A9A079ED2E8}"/>
              </a:ext>
            </a:extLst>
          </p:cNvPr>
          <p:cNvSpPr>
            <a:spLocks noGrp="1"/>
          </p:cNvSpPr>
          <p:nvPr>
            <p:ph sz="quarter" idx="10"/>
          </p:nvPr>
        </p:nvSpPr>
        <p:spPr/>
        <p:txBody>
          <a:bodyPr/>
          <a:lstStyle/>
          <a:p>
            <a:pPr>
              <a:spcBef>
                <a:spcPts val="0"/>
              </a:spcBef>
              <a:spcAft>
                <a:spcPts val="600"/>
              </a:spcAft>
            </a:pPr>
            <a:r>
              <a:rPr lang="en-US" dirty="0"/>
              <a:t>Event driven flows: </a:t>
            </a:r>
          </a:p>
          <a:p>
            <a:pPr>
              <a:spcBef>
                <a:spcPts val="0"/>
              </a:spcBef>
              <a:spcAft>
                <a:spcPts val="600"/>
              </a:spcAft>
            </a:pPr>
            <a:r>
              <a:rPr lang="en-US" sz="2000" dirty="0">
                <a:latin typeface="+mn-lt"/>
              </a:rPr>
              <a:t>Flows built of a trigger to execute one or more actions  </a:t>
            </a:r>
          </a:p>
        </p:txBody>
      </p:sp>
      <p:sp>
        <p:nvSpPr>
          <p:cNvPr id="4" name="Content Placeholder 3">
            <a:extLst>
              <a:ext uri="{FF2B5EF4-FFF2-40B4-BE49-F238E27FC236}">
                <a16:creationId xmlns:a16="http://schemas.microsoft.com/office/drawing/2014/main" id="{A3ADC55C-7381-4811-B0B1-446A27CC789C}"/>
              </a:ext>
            </a:extLst>
          </p:cNvPr>
          <p:cNvSpPr>
            <a:spLocks noGrp="1"/>
          </p:cNvSpPr>
          <p:nvPr>
            <p:ph sz="quarter" idx="12"/>
          </p:nvPr>
        </p:nvSpPr>
        <p:spPr/>
        <p:txBody>
          <a:bodyPr/>
          <a:lstStyle/>
          <a:p>
            <a:pPr>
              <a:spcBef>
                <a:spcPts val="0"/>
              </a:spcBef>
              <a:spcAft>
                <a:spcPts val="600"/>
              </a:spcAft>
            </a:pPr>
            <a:r>
              <a:rPr lang="en-US" dirty="0"/>
              <a:t>*Business process flows:</a:t>
            </a:r>
          </a:p>
          <a:p>
            <a:pPr>
              <a:spcBef>
                <a:spcPts val="0"/>
              </a:spcBef>
              <a:spcAft>
                <a:spcPts val="600"/>
              </a:spcAft>
            </a:pPr>
            <a:r>
              <a:rPr lang="en-US" sz="2000" dirty="0">
                <a:latin typeface="+mn-lt"/>
              </a:rPr>
              <a:t>Flows built to augment the experience when using Model-driven apps and Microsoft </a:t>
            </a:r>
            <a:r>
              <a:rPr lang="en-US" sz="2000" dirty="0" err="1">
                <a:latin typeface="+mn-lt"/>
              </a:rPr>
              <a:t>Dataverse</a:t>
            </a:r>
            <a:endParaRPr lang="en-US" sz="2000" dirty="0">
              <a:latin typeface="+mn-lt"/>
            </a:endParaRPr>
          </a:p>
        </p:txBody>
      </p:sp>
      <p:sp>
        <p:nvSpPr>
          <p:cNvPr id="5" name="Content Placeholder 4">
            <a:extLst>
              <a:ext uri="{FF2B5EF4-FFF2-40B4-BE49-F238E27FC236}">
                <a16:creationId xmlns:a16="http://schemas.microsoft.com/office/drawing/2014/main" id="{F6447B61-B07C-45B3-95B0-388EE554343C}"/>
              </a:ext>
            </a:extLst>
          </p:cNvPr>
          <p:cNvSpPr>
            <a:spLocks noGrp="1"/>
          </p:cNvSpPr>
          <p:nvPr>
            <p:ph sz="quarter" idx="13"/>
          </p:nvPr>
        </p:nvSpPr>
        <p:spPr/>
        <p:txBody>
          <a:bodyPr/>
          <a:lstStyle/>
          <a:p>
            <a:pPr>
              <a:spcBef>
                <a:spcPts val="0"/>
              </a:spcBef>
              <a:spcAft>
                <a:spcPts val="600"/>
              </a:spcAft>
            </a:pPr>
            <a:r>
              <a:rPr lang="en-US" dirty="0"/>
              <a:t>UI flows: </a:t>
            </a:r>
          </a:p>
          <a:p>
            <a:pPr>
              <a:spcBef>
                <a:spcPts val="0"/>
              </a:spcBef>
              <a:spcAft>
                <a:spcPts val="600"/>
              </a:spcAft>
            </a:pPr>
            <a:r>
              <a:rPr lang="en-US" sz="2000" dirty="0">
                <a:latin typeface="+mn-lt"/>
              </a:rPr>
              <a:t>Robotic process automation (RPA) flows allow you to row yourself performing actions on your desktop or within a web browser </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9016-C1E9-4DB9-BE0D-C20FA2479641}"/>
              </a:ext>
            </a:extLst>
          </p:cNvPr>
          <p:cNvSpPr>
            <a:spLocks noGrp="1"/>
          </p:cNvSpPr>
          <p:nvPr>
            <p:ph type="title"/>
          </p:nvPr>
        </p:nvSpPr>
        <p:spPr/>
        <p:txBody>
          <a:bodyPr/>
          <a:lstStyle/>
          <a:p>
            <a:r>
              <a:rPr lang="en-US" dirty="0"/>
              <a:t>Key concepts</a:t>
            </a:r>
          </a:p>
        </p:txBody>
      </p:sp>
      <p:sp>
        <p:nvSpPr>
          <p:cNvPr id="26" name="Content Placeholder 25">
            <a:extLst>
              <a:ext uri="{FF2B5EF4-FFF2-40B4-BE49-F238E27FC236}">
                <a16:creationId xmlns:a16="http://schemas.microsoft.com/office/drawing/2014/main" id="{B7192AB4-FBBD-4953-A11D-DEF71D45458C}"/>
              </a:ext>
            </a:extLst>
          </p:cNvPr>
          <p:cNvSpPr>
            <a:spLocks noGrp="1"/>
          </p:cNvSpPr>
          <p:nvPr>
            <p:ph sz="quarter" idx="10"/>
          </p:nvPr>
        </p:nvSpPr>
        <p:spPr>
          <a:xfrm>
            <a:off x="441468" y="1752601"/>
            <a:ext cx="5543785" cy="2336799"/>
          </a:xfrm>
        </p:spPr>
        <p:txBody>
          <a:bodyPr/>
          <a:lstStyle/>
          <a:p>
            <a:r>
              <a:rPr lang="en-US" dirty="0"/>
              <a:t>A Trigger: </a:t>
            </a:r>
          </a:p>
          <a:p>
            <a:pPr>
              <a:spcBef>
                <a:spcPts val="0"/>
              </a:spcBef>
              <a:spcAft>
                <a:spcPts val="0"/>
              </a:spcAft>
            </a:pPr>
            <a:r>
              <a:rPr lang="en-US" sz="2000" dirty="0">
                <a:latin typeface="+mn-lt"/>
              </a:rPr>
              <a:t>The starting action of the flow such</a:t>
            </a:r>
            <a:br>
              <a:rPr lang="en-US" sz="2000" dirty="0">
                <a:latin typeface="+mn-lt"/>
              </a:rPr>
            </a:br>
            <a:r>
              <a:rPr lang="en-US" sz="2000" dirty="0">
                <a:latin typeface="+mn-lt"/>
              </a:rPr>
              <a:t>as new email arriving in your inbox or a new item being added to a SharePoint list</a:t>
            </a:r>
          </a:p>
        </p:txBody>
      </p:sp>
      <p:sp>
        <p:nvSpPr>
          <p:cNvPr id="3" name="Content Placeholder 2">
            <a:extLst>
              <a:ext uri="{FF2B5EF4-FFF2-40B4-BE49-F238E27FC236}">
                <a16:creationId xmlns:a16="http://schemas.microsoft.com/office/drawing/2014/main" id="{D078408F-38B9-4C4E-BA1B-6295855438E2}"/>
              </a:ext>
            </a:extLst>
          </p:cNvPr>
          <p:cNvSpPr>
            <a:spLocks noGrp="1"/>
          </p:cNvSpPr>
          <p:nvPr>
            <p:ph sz="quarter" idx="11"/>
          </p:nvPr>
        </p:nvSpPr>
        <p:spPr>
          <a:xfrm>
            <a:off x="6229350" y="1752601"/>
            <a:ext cx="5543550" cy="2336799"/>
          </a:xfrm>
        </p:spPr>
        <p:txBody>
          <a:bodyPr/>
          <a:lstStyle/>
          <a:p>
            <a:r>
              <a:rPr lang="en-US" dirty="0"/>
              <a:t>One or more Actions: </a:t>
            </a:r>
          </a:p>
          <a:p>
            <a:pPr>
              <a:spcBef>
                <a:spcPts val="0"/>
              </a:spcBef>
              <a:spcAft>
                <a:spcPts val="0"/>
              </a:spcAft>
            </a:pPr>
            <a:r>
              <a:rPr lang="en-US" sz="2000" dirty="0">
                <a:latin typeface="+mn-lt"/>
              </a:rPr>
              <a:t>What you want to happen when a trigger is invoked such as  start the action of creating a new file on OneDrive for Business</a:t>
            </a:r>
          </a:p>
        </p:txBody>
      </p:sp>
      <p:sp>
        <p:nvSpPr>
          <p:cNvPr id="5" name="Text Placeholder 4">
            <a:extLst>
              <a:ext uri="{FF2B5EF4-FFF2-40B4-BE49-F238E27FC236}">
                <a16:creationId xmlns:a16="http://schemas.microsoft.com/office/drawing/2014/main" id="{39E95BF6-079C-4CD5-A449-B2A9023ECC33}"/>
              </a:ext>
            </a:extLst>
          </p:cNvPr>
          <p:cNvSpPr>
            <a:spLocks noGrp="1"/>
          </p:cNvSpPr>
          <p:nvPr>
            <p:ph type="body" sz="quarter" idx="12"/>
          </p:nvPr>
        </p:nvSpPr>
        <p:spPr/>
        <p:txBody>
          <a:bodyPr/>
          <a:lstStyle/>
          <a:p>
            <a:r>
              <a:rPr lang="en-US" noProof="0" dirty="0"/>
              <a:t>Every flow has two main parts: </a:t>
            </a:r>
          </a:p>
        </p:txBody>
      </p:sp>
    </p:spTree>
    <p:extLst>
      <p:ext uri="{BB962C8B-B14F-4D97-AF65-F5344CB8AC3E}">
        <p14:creationId xmlns:p14="http://schemas.microsoft.com/office/powerpoint/2010/main" val="273682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B3BAAE-A015-400B-B7D9-4FB3FF6C1348}"/>
              </a:ext>
            </a:extLst>
          </p:cNvPr>
          <p:cNvSpPr>
            <a:spLocks noGrp="1"/>
          </p:cNvSpPr>
          <p:nvPr>
            <p:ph type="title"/>
          </p:nvPr>
        </p:nvSpPr>
        <p:spPr/>
        <p:txBody>
          <a:bodyPr/>
          <a:lstStyle/>
          <a:p>
            <a:r>
              <a:rPr lang="en-US"/>
              <a:t>Demo: Building a flow</a:t>
            </a:r>
          </a:p>
        </p:txBody>
      </p:sp>
      <p:sp>
        <p:nvSpPr>
          <p:cNvPr id="7" name="Picture Placeholder 6">
            <a:extLst>
              <a:ext uri="{FF2B5EF4-FFF2-40B4-BE49-F238E27FC236}">
                <a16:creationId xmlns:a16="http://schemas.microsoft.com/office/drawing/2014/main" id="{AF080A58-8ED7-4262-8CD6-E6655A6E9E63}"/>
              </a:ext>
              <a:ext uri="{C183D7F6-B498-43B3-948B-1728B52AA6E4}">
                <adec:decorative xmlns:adec="http://schemas.microsoft.com/office/drawing/2017/decorative" val="1"/>
              </a:ext>
            </a:extLst>
          </p:cNvPr>
          <p:cNvSpPr>
            <a:spLocks noGrp="1"/>
          </p:cNvSpPr>
          <p:nvPr>
            <p:ph type="pic" sz="quarter" idx="12"/>
          </p:nvPr>
        </p:nvSpPr>
        <p:spPr/>
        <p:txBody>
          <a:bodyPr/>
          <a:lstStyle/>
          <a:p>
            <a:endParaRPr lang="en-PK"/>
          </a:p>
        </p:txBody>
      </p:sp>
    </p:spTree>
    <p:extLst>
      <p:ext uri="{BB962C8B-B14F-4D97-AF65-F5344CB8AC3E}">
        <p14:creationId xmlns:p14="http://schemas.microsoft.com/office/powerpoint/2010/main" val="27502721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ABBB0-42B5-41CD-B6CC-A34B80E223DD}"/>
              </a:ext>
            </a:extLst>
          </p:cNvPr>
          <p:cNvSpPr>
            <a:spLocks noGrp="1"/>
          </p:cNvSpPr>
          <p:nvPr>
            <p:ph type="title"/>
          </p:nvPr>
        </p:nvSpPr>
        <p:spPr/>
        <p:txBody>
          <a:bodyPr/>
          <a:lstStyle/>
          <a:p>
            <a:r>
              <a:rPr lang="en-US" dirty="0">
                <a:solidFill>
                  <a:schemeClr val="tx1"/>
                </a:solidFill>
              </a:rPr>
              <a:t>Exercise: Create your first flow</a:t>
            </a:r>
            <a:endParaRPr lang="en-US" dirty="0"/>
          </a:p>
        </p:txBody>
      </p:sp>
      <p:sp>
        <p:nvSpPr>
          <p:cNvPr id="10" name="TextBox 9">
            <a:extLst>
              <a:ext uri="{FF2B5EF4-FFF2-40B4-BE49-F238E27FC236}">
                <a16:creationId xmlns:a16="http://schemas.microsoft.com/office/drawing/2014/main" id="{C2C2F17F-A883-46F9-A5C5-1F3669CE9FBE}"/>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40741129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5D07E5-7816-407E-8C7A-6EF1BE5AFF25}"/>
              </a:ext>
            </a:extLst>
          </p:cNvPr>
          <p:cNvSpPr>
            <a:spLocks noGrp="1"/>
          </p:cNvSpPr>
          <p:nvPr>
            <p:ph type="title"/>
          </p:nvPr>
        </p:nvSpPr>
        <p:spPr/>
        <p:txBody>
          <a:bodyPr/>
          <a:lstStyle/>
          <a:p>
            <a:r>
              <a:rPr lang="en-US">
                <a:solidFill>
                  <a:schemeClr val="tx1"/>
                </a:solidFill>
              </a:rPr>
              <a:t>Exercise: Create recurring flows</a:t>
            </a:r>
            <a:endParaRPr lang="en-US"/>
          </a:p>
        </p:txBody>
      </p:sp>
      <p:sp>
        <p:nvSpPr>
          <p:cNvPr id="13" name="TextBox 12">
            <a:extLst>
              <a:ext uri="{FF2B5EF4-FFF2-40B4-BE49-F238E27FC236}">
                <a16:creationId xmlns:a16="http://schemas.microsoft.com/office/drawing/2014/main" id="{4DDE0D08-C57F-4528-8598-FC3514043C0A}"/>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1850306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E46C3B-E675-4406-9CB8-1B192F599710}"/>
              </a:ext>
            </a:extLst>
          </p:cNvPr>
          <p:cNvSpPr>
            <a:spLocks noGrp="1"/>
          </p:cNvSpPr>
          <p:nvPr>
            <p:ph type="title"/>
          </p:nvPr>
        </p:nvSpPr>
        <p:spPr/>
        <p:txBody>
          <a:bodyPr/>
          <a:lstStyle/>
          <a:p>
            <a:r>
              <a:rPr lang="en-US" dirty="0">
                <a:solidFill>
                  <a:schemeClr val="tx1"/>
                </a:solidFill>
              </a:rPr>
              <a:t>Exercise: Exercise - Share flows</a:t>
            </a:r>
            <a:endParaRPr lang="en-US" dirty="0"/>
          </a:p>
        </p:txBody>
      </p:sp>
      <p:sp>
        <p:nvSpPr>
          <p:cNvPr id="11" name="TextBox 10">
            <a:extLst>
              <a:ext uri="{FF2B5EF4-FFF2-40B4-BE49-F238E27FC236}">
                <a16:creationId xmlns:a16="http://schemas.microsoft.com/office/drawing/2014/main" id="{7900223E-EC52-488B-9EFF-F0F4801F016D}"/>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10646569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93A3CA-8A0C-4365-BFB4-4550565961FB}"/>
              </a:ext>
            </a:extLst>
          </p:cNvPr>
          <p:cNvSpPr>
            <a:spLocks noGrp="1"/>
          </p:cNvSpPr>
          <p:nvPr>
            <p:ph type="title"/>
          </p:nvPr>
        </p:nvSpPr>
        <p:spPr/>
        <p:txBody>
          <a:bodyPr/>
          <a:lstStyle/>
          <a:p>
            <a:r>
              <a:rPr lang="en-US" dirty="0">
                <a:solidFill>
                  <a:schemeClr val="tx1"/>
                </a:solidFill>
              </a:rPr>
              <a:t>Exercise: Troubleshoot flows</a:t>
            </a:r>
            <a:endParaRPr lang="en-US" dirty="0"/>
          </a:p>
        </p:txBody>
      </p:sp>
      <p:sp>
        <p:nvSpPr>
          <p:cNvPr id="12" name="TextBox 11">
            <a:extLst>
              <a:ext uri="{FF2B5EF4-FFF2-40B4-BE49-F238E27FC236}">
                <a16:creationId xmlns:a16="http://schemas.microsoft.com/office/drawing/2014/main" id="{EC22E475-E31D-4999-AAB1-5EF622B0BB1C}"/>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5536831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Build more complex flows</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615F-11D5-4F9B-8AD5-993869960B69}"/>
              </a:ext>
            </a:extLst>
          </p:cNvPr>
          <p:cNvSpPr>
            <a:spLocks noGrp="1"/>
          </p:cNvSpPr>
          <p:nvPr>
            <p:ph type="title"/>
          </p:nvPr>
        </p:nvSpPr>
        <p:spPr/>
        <p:txBody>
          <a:bodyPr>
            <a:noAutofit/>
          </a:bodyPr>
          <a:lstStyle/>
          <a:p>
            <a:r>
              <a:rPr lang="en-US" dirty="0"/>
              <a:t>Dynamic content</a:t>
            </a:r>
          </a:p>
        </p:txBody>
      </p:sp>
      <p:pic>
        <p:nvPicPr>
          <p:cNvPr id="9" name="Picture 8" descr="Screenshot showing fields to be filled when sending an email">
            <a:extLst>
              <a:ext uri="{FF2B5EF4-FFF2-40B4-BE49-F238E27FC236}">
                <a16:creationId xmlns:a16="http://schemas.microsoft.com/office/drawing/2014/main" id="{D461FACA-4CBC-4A35-A61E-6938B696CB03}"/>
              </a:ext>
            </a:extLst>
          </p:cNvPr>
          <p:cNvPicPr>
            <a:picLocks noChangeAspect="1"/>
          </p:cNvPicPr>
          <p:nvPr/>
        </p:nvPicPr>
        <p:blipFill rotWithShape="1">
          <a:blip r:embed="rId2">
            <a:clrChange>
              <a:clrFrom>
                <a:srgbClr val="F8F8F8"/>
              </a:clrFrom>
              <a:clrTo>
                <a:srgbClr val="F8F8F8">
                  <a:alpha val="0"/>
                </a:srgbClr>
              </a:clrTo>
            </a:clrChange>
          </a:blip>
          <a:srcRect l="-14700" t="-3824" r="-14687" b="-3824"/>
          <a:stretch/>
        </p:blipFill>
        <p:spPr>
          <a:xfrm>
            <a:off x="431800" y="1168400"/>
            <a:ext cx="11328400" cy="5251474"/>
          </a:xfrm>
          <a:prstGeom prst="rect">
            <a:avLst/>
          </a:prstGeom>
          <a:noFill/>
          <a:ln w="19050">
            <a:solidFill>
              <a:schemeClr val="accent2"/>
            </a:solidFill>
          </a:ln>
        </p:spPr>
      </p:pic>
    </p:spTree>
    <p:extLst>
      <p:ext uri="{BB962C8B-B14F-4D97-AF65-F5344CB8AC3E}">
        <p14:creationId xmlns:p14="http://schemas.microsoft.com/office/powerpoint/2010/main" val="225840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Get started with Power Automate</a:t>
            </a:r>
          </a:p>
        </p:txBody>
      </p:sp>
      <p:sp>
        <p:nvSpPr>
          <p:cNvPr id="2" name="Text Placeholder 1"/>
          <p:cNvSpPr>
            <a:spLocks noGrp="1"/>
          </p:cNvSpPr>
          <p:nvPr>
            <p:ph type="body" sz="quarter" idx="15"/>
          </p:nvPr>
        </p:nvSpPr>
        <p:spPr/>
        <p:txBody>
          <a:bodyPr/>
          <a:lstStyle/>
          <a:p>
            <a:pPr lvl="1"/>
            <a:r>
              <a:rPr lang="en-US" dirty="0"/>
              <a:t>Build more complex flows with Power Automate</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31200" y="478843"/>
            <a:ext cx="702000" cy="702000"/>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8" y="1353441"/>
            <a:ext cx="702000" cy="702000"/>
          </a:xfrm>
          <a:prstGeom prst="rect">
            <a:avLst/>
          </a:prstGeom>
        </p:spPr>
      </p:pic>
      <p:sp>
        <p:nvSpPr>
          <p:cNvPr id="33" name="Text Placeholder 2">
            <a:extLst>
              <a:ext uri="{FF2B5EF4-FFF2-40B4-BE49-F238E27FC236}">
                <a16:creationId xmlns:a16="http://schemas.microsoft.com/office/drawing/2014/main" id="{32E6B0D8-BCB7-457C-8525-08E517AD61E1}"/>
              </a:ext>
            </a:extLst>
          </p:cNvPr>
          <p:cNvSpPr txBox="1">
            <a:spLocks/>
          </p:cNvSpPr>
          <p:nvPr/>
        </p:nvSpPr>
        <p:spPr>
          <a:xfrm>
            <a:off x="4054630" y="2241023"/>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Introduction to expression in Power Automate</a:t>
            </a:r>
          </a:p>
        </p:txBody>
      </p:sp>
      <p:grpSp>
        <p:nvGrpSpPr>
          <p:cNvPr id="34" name="Group 33">
            <a:extLst>
              <a:ext uri="{FF2B5EF4-FFF2-40B4-BE49-F238E27FC236}">
                <a16:creationId xmlns:a16="http://schemas.microsoft.com/office/drawing/2014/main" id="{A4967281-9188-40E3-882F-D650F6E8B830}"/>
              </a:ext>
            </a:extLst>
          </p:cNvPr>
          <p:cNvGrpSpPr/>
          <p:nvPr/>
        </p:nvGrpSpPr>
        <p:grpSpPr>
          <a:xfrm>
            <a:off x="3008009" y="2257268"/>
            <a:ext cx="702132" cy="702232"/>
            <a:chOff x="3031668" y="3935251"/>
            <a:chExt cx="702132" cy="702232"/>
          </a:xfrm>
        </p:grpSpPr>
        <p:grpSp>
          <p:nvGrpSpPr>
            <p:cNvPr id="35" name="Group 34">
              <a:extLst>
                <a:ext uri="{FF2B5EF4-FFF2-40B4-BE49-F238E27FC236}">
                  <a16:creationId xmlns:a16="http://schemas.microsoft.com/office/drawing/2014/main" id="{10A1400D-DA5E-40CD-91CC-6C5BE0E610B6}"/>
                </a:ext>
              </a:extLst>
            </p:cNvPr>
            <p:cNvGrpSpPr/>
            <p:nvPr/>
          </p:nvGrpSpPr>
          <p:grpSpPr>
            <a:xfrm>
              <a:off x="3031668" y="3935251"/>
              <a:ext cx="702132" cy="702232"/>
              <a:chOff x="3031668" y="3935251"/>
              <a:chExt cx="702132" cy="702232"/>
            </a:xfrm>
          </p:grpSpPr>
          <p:sp>
            <p:nvSpPr>
              <p:cNvPr id="37" name="Freeform 5">
                <a:extLst>
                  <a:ext uri="{FF2B5EF4-FFF2-40B4-BE49-F238E27FC236}">
                    <a16:creationId xmlns:a16="http://schemas.microsoft.com/office/drawing/2014/main" id="{B54FC698-B2B2-4B67-A47E-EAB94F79E73C}"/>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6">
                <a:extLst>
                  <a:ext uri="{FF2B5EF4-FFF2-40B4-BE49-F238E27FC236}">
                    <a16:creationId xmlns:a16="http://schemas.microsoft.com/office/drawing/2014/main" id="{A1B4E42D-BB9E-476D-B13B-F5B94EDED58B}"/>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6" name="key" title="Icon of a key">
              <a:extLst>
                <a:ext uri="{FF2B5EF4-FFF2-40B4-BE49-F238E27FC236}">
                  <a16:creationId xmlns:a16="http://schemas.microsoft.com/office/drawing/2014/main" id="{07BFF45B-76B4-479C-8F0B-14227C46D5AF}"/>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05FF-2E96-4419-BF1A-50948826B11A}"/>
              </a:ext>
            </a:extLst>
          </p:cNvPr>
          <p:cNvSpPr>
            <a:spLocks noGrp="1"/>
          </p:cNvSpPr>
          <p:nvPr>
            <p:ph type="title"/>
          </p:nvPr>
        </p:nvSpPr>
        <p:spPr/>
        <p:txBody>
          <a:bodyPr/>
          <a:lstStyle/>
          <a:p>
            <a:r>
              <a:rPr lang="en-US" dirty="0"/>
              <a:t>Expressions</a:t>
            </a:r>
          </a:p>
        </p:txBody>
      </p:sp>
      <p:pic>
        <p:nvPicPr>
          <p:cNvPr id="4" name="Picture 3" descr="Screenshot of a flow triggering a flow">
            <a:extLst>
              <a:ext uri="{FF2B5EF4-FFF2-40B4-BE49-F238E27FC236}">
                <a16:creationId xmlns:a16="http://schemas.microsoft.com/office/drawing/2014/main" id="{B3EF8D9A-0CCB-4B6E-B119-5990D3CDB421}"/>
              </a:ext>
            </a:extLst>
          </p:cNvPr>
          <p:cNvPicPr>
            <a:picLocks noChangeAspect="1"/>
          </p:cNvPicPr>
          <p:nvPr/>
        </p:nvPicPr>
        <p:blipFill rotWithShape="1">
          <a:blip r:embed="rId3">
            <a:clrChange>
              <a:clrFrom>
                <a:srgbClr val="F8F8F8"/>
              </a:clrFrom>
              <a:clrTo>
                <a:srgbClr val="F8F8F8">
                  <a:alpha val="0"/>
                </a:srgbClr>
              </a:clrTo>
            </a:clrChange>
          </a:blip>
          <a:srcRect l="-8150" t="-3733" r="-8215" b="-2210"/>
          <a:stretch/>
        </p:blipFill>
        <p:spPr>
          <a:xfrm>
            <a:off x="432093" y="1168400"/>
            <a:ext cx="11327816" cy="5249104"/>
          </a:xfrm>
          <a:prstGeom prst="rect">
            <a:avLst/>
          </a:prstGeom>
          <a:noFill/>
          <a:ln w="19050">
            <a:solidFill>
              <a:schemeClr val="accent2"/>
            </a:solidFill>
          </a:ln>
        </p:spPr>
      </p:pic>
    </p:spTree>
    <p:extLst>
      <p:ext uri="{BB962C8B-B14F-4D97-AF65-F5344CB8AC3E}">
        <p14:creationId xmlns:p14="http://schemas.microsoft.com/office/powerpoint/2010/main" val="8925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E338F-05D5-4A31-B805-F95C209EDC4B}"/>
              </a:ext>
            </a:extLst>
          </p:cNvPr>
          <p:cNvSpPr>
            <a:spLocks noGrp="1"/>
          </p:cNvSpPr>
          <p:nvPr>
            <p:ph type="title"/>
          </p:nvPr>
        </p:nvSpPr>
        <p:spPr/>
        <p:txBody>
          <a:bodyPr/>
          <a:lstStyle/>
          <a:p>
            <a:r>
              <a:rPr lang="en-US" dirty="0">
                <a:solidFill>
                  <a:schemeClr val="tx1"/>
                </a:solidFill>
              </a:rPr>
              <a:t>Exercise: Build an approval request</a:t>
            </a:r>
            <a:endParaRPr lang="en-US" dirty="0"/>
          </a:p>
        </p:txBody>
      </p:sp>
      <p:sp>
        <p:nvSpPr>
          <p:cNvPr id="5" name="TextBox 4">
            <a:extLst>
              <a:ext uri="{FF2B5EF4-FFF2-40B4-BE49-F238E27FC236}">
                <a16:creationId xmlns:a16="http://schemas.microsoft.com/office/drawing/2014/main" id="{1F6467A1-6AA5-4FB8-934B-0EDF7CA9B38B}"/>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6664191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CFAC9-33EB-4560-8A24-20D072D54BDE}"/>
              </a:ext>
            </a:extLst>
          </p:cNvPr>
          <p:cNvSpPr>
            <a:spLocks noGrp="1"/>
          </p:cNvSpPr>
          <p:nvPr>
            <p:ph type="title"/>
          </p:nvPr>
        </p:nvSpPr>
        <p:spPr/>
        <p:txBody>
          <a:bodyPr/>
          <a:lstStyle/>
          <a:p>
            <a:r>
              <a:rPr lang="en-US">
                <a:solidFill>
                  <a:schemeClr val="tx1"/>
                </a:solidFill>
              </a:rPr>
              <a:t>Exercise: Build a flow that processes an approval</a:t>
            </a:r>
            <a:endParaRPr lang="en-US"/>
          </a:p>
        </p:txBody>
      </p:sp>
      <p:sp>
        <p:nvSpPr>
          <p:cNvPr id="6" name="TextBox 5">
            <a:extLst>
              <a:ext uri="{FF2B5EF4-FFF2-40B4-BE49-F238E27FC236}">
                <a16:creationId xmlns:a16="http://schemas.microsoft.com/office/drawing/2014/main" id="{F5075BD9-28A5-4268-8DB0-84A150CE3DE2}"/>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12881754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4A9E7-2C61-48F7-8D6A-C57D3B093CA3}"/>
              </a:ext>
            </a:extLst>
          </p:cNvPr>
          <p:cNvSpPr>
            <a:spLocks noGrp="1"/>
          </p:cNvSpPr>
          <p:nvPr>
            <p:ph type="title"/>
          </p:nvPr>
        </p:nvSpPr>
        <p:spPr/>
        <p:txBody>
          <a:bodyPr/>
          <a:lstStyle/>
          <a:p>
            <a:r>
              <a:rPr lang="en-US">
                <a:solidFill>
                  <a:schemeClr val="tx1"/>
                </a:solidFill>
              </a:rPr>
              <a:t>Exercise: Build a flow that runs at recurring time intervals</a:t>
            </a:r>
            <a:endParaRPr lang="en-US"/>
          </a:p>
        </p:txBody>
      </p:sp>
      <p:sp>
        <p:nvSpPr>
          <p:cNvPr id="8" name="TextBox 7">
            <a:extLst>
              <a:ext uri="{FF2B5EF4-FFF2-40B4-BE49-F238E27FC236}">
                <a16:creationId xmlns:a16="http://schemas.microsoft.com/office/drawing/2014/main" id="{6B9EB6CF-434A-42C3-B30D-02087D50981D}"/>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37113057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Use the Admin center to manage environments and data policies in Power Automate</a:t>
            </a:r>
          </a:p>
        </p:txBody>
      </p:sp>
      <p:sp>
        <p:nvSpPr>
          <p:cNvPr id="10" name="Mobile-first" title="Icon of two devices with an arrow connecting them">
            <a:extLst>
              <a:ext uri="{FF2B5EF4-FFF2-40B4-BE49-F238E27FC236}">
                <a16:creationId xmlns:a16="http://schemas.microsoft.com/office/drawing/2014/main" id="{3A794C56-67E6-42F4-99AB-ED4417A1B6DC}"/>
              </a:ext>
            </a:extLst>
          </p:cNvPr>
          <p:cNvSpPr>
            <a:spLocks noChangeAspect="1" noEditPoints="1"/>
          </p:cNvSpPr>
          <p:nvPr/>
        </p:nvSpPr>
        <p:spPr bwMode="auto">
          <a:xfrm>
            <a:off x="9942114" y="3124200"/>
            <a:ext cx="1470824" cy="58894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10993950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05411CC9-F417-4FDD-9AFC-6E1D3359EE17}"/>
              </a:ext>
            </a:extLst>
          </p:cNvPr>
          <p:cNvSpPr>
            <a:spLocks noGrp="1"/>
          </p:cNvSpPr>
          <p:nvPr>
            <p:ph type="title"/>
          </p:nvPr>
        </p:nvSpPr>
        <p:spPr/>
        <p:txBody>
          <a:bodyPr/>
          <a:lstStyle/>
          <a:p>
            <a:r>
              <a:rPr lang="en-US" dirty="0"/>
              <a:t>Administering flows</a:t>
            </a:r>
          </a:p>
        </p:txBody>
      </p:sp>
      <p:sp>
        <p:nvSpPr>
          <p:cNvPr id="12" name="Text Placeholder 11">
            <a:extLst>
              <a:ext uri="{FF2B5EF4-FFF2-40B4-BE49-F238E27FC236}">
                <a16:creationId xmlns:a16="http://schemas.microsoft.com/office/drawing/2014/main" id="{22145CEB-BE61-4D4F-974D-C98DAE2007C8}"/>
              </a:ext>
            </a:extLst>
          </p:cNvPr>
          <p:cNvSpPr>
            <a:spLocks noGrp="1"/>
          </p:cNvSpPr>
          <p:nvPr>
            <p:ph type="body" sz="quarter" idx="15"/>
          </p:nvPr>
        </p:nvSpPr>
        <p:spPr>
          <a:xfrm>
            <a:off x="441325" y="1168400"/>
            <a:ext cx="11331575" cy="738664"/>
          </a:xfrm>
        </p:spPr>
        <p:txBody>
          <a:bodyPr/>
          <a:lstStyle/>
          <a:p>
            <a:r>
              <a:rPr lang="en-US" noProof="0" dirty="0"/>
              <a:t>You can create a flow and perform administrative tasks in a browser or, if you download the Power Automate mobile app, on your phone:</a:t>
            </a:r>
          </a:p>
        </p:txBody>
      </p:sp>
      <p:sp>
        <p:nvSpPr>
          <p:cNvPr id="15" name="Content Placeholder 14">
            <a:extLst>
              <a:ext uri="{FF2B5EF4-FFF2-40B4-BE49-F238E27FC236}">
                <a16:creationId xmlns:a16="http://schemas.microsoft.com/office/drawing/2014/main" id="{4ABDE53F-E18F-441F-870A-75204BD8C656}"/>
              </a:ext>
            </a:extLst>
          </p:cNvPr>
          <p:cNvSpPr>
            <a:spLocks noGrp="1"/>
          </p:cNvSpPr>
          <p:nvPr>
            <p:ph sz="quarter" idx="10"/>
          </p:nvPr>
        </p:nvSpPr>
        <p:spPr>
          <a:xfrm>
            <a:off x="441469" y="2159000"/>
            <a:ext cx="2715768" cy="1866900"/>
          </a:xfrm>
        </p:spPr>
        <p:txBody>
          <a:bodyPr/>
          <a:lstStyle/>
          <a:p>
            <a:r>
              <a:rPr lang="en-US" sz="2000" dirty="0">
                <a:latin typeface="+mn-lt"/>
              </a:rPr>
              <a:t>Turn flows on or off from wherever you are</a:t>
            </a:r>
          </a:p>
          <a:p>
            <a:endParaRPr lang="en-US" sz="2000" dirty="0">
              <a:latin typeface="+mn-lt"/>
            </a:endParaRPr>
          </a:p>
        </p:txBody>
      </p:sp>
      <p:sp>
        <p:nvSpPr>
          <p:cNvPr id="16" name="Content Placeholder 15">
            <a:extLst>
              <a:ext uri="{FF2B5EF4-FFF2-40B4-BE49-F238E27FC236}">
                <a16:creationId xmlns:a16="http://schemas.microsoft.com/office/drawing/2014/main" id="{6902D5EC-9862-47C4-8B59-C2758C5322F1}"/>
              </a:ext>
            </a:extLst>
          </p:cNvPr>
          <p:cNvSpPr>
            <a:spLocks noGrp="1"/>
          </p:cNvSpPr>
          <p:nvPr>
            <p:ph sz="quarter" idx="12"/>
          </p:nvPr>
        </p:nvSpPr>
        <p:spPr>
          <a:xfrm>
            <a:off x="3315198" y="2159000"/>
            <a:ext cx="2715768" cy="1866900"/>
          </a:xfrm>
        </p:spPr>
        <p:txBody>
          <a:bodyPr/>
          <a:lstStyle/>
          <a:p>
            <a:r>
              <a:rPr lang="en-US" sz="2000" dirty="0">
                <a:latin typeface="+mn-lt"/>
              </a:rPr>
              <a:t>See when a flow has failed</a:t>
            </a:r>
          </a:p>
          <a:p>
            <a:endParaRPr lang="en-US" sz="2000" dirty="0">
              <a:latin typeface="+mn-lt"/>
            </a:endParaRPr>
          </a:p>
        </p:txBody>
      </p:sp>
      <p:sp>
        <p:nvSpPr>
          <p:cNvPr id="17" name="Content Placeholder 16">
            <a:extLst>
              <a:ext uri="{FF2B5EF4-FFF2-40B4-BE49-F238E27FC236}">
                <a16:creationId xmlns:a16="http://schemas.microsoft.com/office/drawing/2014/main" id="{7C3924E4-3918-4142-824A-AEEC966C3E40}"/>
              </a:ext>
            </a:extLst>
          </p:cNvPr>
          <p:cNvSpPr>
            <a:spLocks noGrp="1"/>
          </p:cNvSpPr>
          <p:nvPr>
            <p:ph sz="quarter" idx="13"/>
          </p:nvPr>
        </p:nvSpPr>
        <p:spPr>
          <a:xfrm>
            <a:off x="6188927" y="2159000"/>
            <a:ext cx="2715768" cy="1866900"/>
          </a:xfrm>
        </p:spPr>
        <p:txBody>
          <a:bodyPr/>
          <a:lstStyle/>
          <a:p>
            <a:r>
              <a:rPr lang="en-US" sz="2000" dirty="0">
                <a:latin typeface="+mn-lt"/>
              </a:rPr>
              <a:t>Review detailed run history reports</a:t>
            </a:r>
          </a:p>
          <a:p>
            <a:endParaRPr lang="en-US" sz="2000" dirty="0">
              <a:latin typeface="+mn-lt"/>
            </a:endParaRPr>
          </a:p>
        </p:txBody>
      </p:sp>
      <p:sp>
        <p:nvSpPr>
          <p:cNvPr id="18" name="Content Placeholder 17">
            <a:extLst>
              <a:ext uri="{FF2B5EF4-FFF2-40B4-BE49-F238E27FC236}">
                <a16:creationId xmlns:a16="http://schemas.microsoft.com/office/drawing/2014/main" id="{B2E376A6-1E97-400F-86B1-6266DEB8D88A}"/>
              </a:ext>
            </a:extLst>
          </p:cNvPr>
          <p:cNvSpPr>
            <a:spLocks noGrp="1"/>
          </p:cNvSpPr>
          <p:nvPr>
            <p:ph sz="quarter" idx="14"/>
          </p:nvPr>
        </p:nvSpPr>
        <p:spPr>
          <a:xfrm>
            <a:off x="9062656" y="2159000"/>
            <a:ext cx="2715768" cy="1866900"/>
          </a:xfrm>
        </p:spPr>
        <p:txBody>
          <a:bodyPr/>
          <a:lstStyle/>
          <a:p>
            <a:r>
              <a:rPr lang="en-US" sz="2000" dirty="0">
                <a:latin typeface="+mn-lt"/>
              </a:rPr>
              <a:t>View and</a:t>
            </a:r>
            <a:br>
              <a:rPr lang="en-US" sz="2000" dirty="0">
                <a:latin typeface="+mn-lt"/>
              </a:rPr>
            </a:br>
            <a:r>
              <a:rPr lang="en-US" sz="2000" dirty="0">
                <a:latin typeface="+mn-lt"/>
              </a:rPr>
              <a:t>filter runs by notification type</a:t>
            </a:r>
          </a:p>
          <a:p>
            <a:endParaRPr lang="en-US" sz="2000" dirty="0">
              <a:latin typeface="+mn-lt"/>
            </a:endParaRPr>
          </a:p>
        </p:txBody>
      </p:sp>
    </p:spTree>
    <p:extLst>
      <p:ext uri="{BB962C8B-B14F-4D97-AF65-F5344CB8AC3E}">
        <p14:creationId xmlns:p14="http://schemas.microsoft.com/office/powerpoint/2010/main" val="7015412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1F7F5725-560D-4C3C-93E6-B0B90C17FE9B}"/>
              </a:ext>
            </a:extLst>
          </p:cNvPr>
          <p:cNvSpPr>
            <a:spLocks noGrp="1"/>
          </p:cNvSpPr>
          <p:nvPr>
            <p:ph type="title"/>
          </p:nvPr>
        </p:nvSpPr>
        <p:spPr/>
        <p:txBody>
          <a:bodyPr/>
          <a:lstStyle/>
          <a:p>
            <a:r>
              <a:rPr lang="en-US" dirty="0"/>
              <a:t>Administer flows </a:t>
            </a:r>
          </a:p>
        </p:txBody>
      </p:sp>
      <p:sp>
        <p:nvSpPr>
          <p:cNvPr id="17" name="Content Placeholder 16">
            <a:extLst>
              <a:ext uri="{FF2B5EF4-FFF2-40B4-BE49-F238E27FC236}">
                <a16:creationId xmlns:a16="http://schemas.microsoft.com/office/drawing/2014/main" id="{975D7FE7-60F0-4B47-A103-9D22721000FC}"/>
              </a:ext>
            </a:extLst>
          </p:cNvPr>
          <p:cNvSpPr>
            <a:spLocks noGrp="1"/>
          </p:cNvSpPr>
          <p:nvPr>
            <p:ph type="body" sz="quarter" idx="17"/>
          </p:nvPr>
        </p:nvSpPr>
        <p:spPr>
          <a:xfrm>
            <a:off x="432088" y="1168400"/>
            <a:ext cx="11341267" cy="738664"/>
          </a:xfrm>
        </p:spPr>
        <p:txBody>
          <a:bodyPr/>
          <a:lstStyle/>
          <a:p>
            <a:r>
              <a:rPr lang="en-US" dirty="0"/>
              <a:t>The Admin center is the central location where tenant admins and environment admins manage an organization’s data policies and environments:</a:t>
            </a:r>
          </a:p>
        </p:txBody>
      </p:sp>
      <p:sp>
        <p:nvSpPr>
          <p:cNvPr id="18" name="Text Placeholder 17">
            <a:extLst>
              <a:ext uri="{FF2B5EF4-FFF2-40B4-BE49-F238E27FC236}">
                <a16:creationId xmlns:a16="http://schemas.microsoft.com/office/drawing/2014/main" id="{289A2807-4976-4AF9-A8F3-A81338C9318F}"/>
              </a:ext>
            </a:extLst>
          </p:cNvPr>
          <p:cNvSpPr>
            <a:spLocks noGrp="1"/>
          </p:cNvSpPr>
          <p:nvPr>
            <p:ph type="body" sz="quarter" idx="10"/>
          </p:nvPr>
        </p:nvSpPr>
        <p:spPr/>
        <p:txBody>
          <a:bodyPr/>
          <a:lstStyle/>
          <a:p>
            <a:r>
              <a:rPr lang="en-US" noProof="0" dirty="0"/>
              <a:t>Import and export flows</a:t>
            </a:r>
          </a:p>
        </p:txBody>
      </p:sp>
      <p:sp>
        <p:nvSpPr>
          <p:cNvPr id="15" name="Content Placeholder 14">
            <a:extLst>
              <a:ext uri="{FF2B5EF4-FFF2-40B4-BE49-F238E27FC236}">
                <a16:creationId xmlns:a16="http://schemas.microsoft.com/office/drawing/2014/main" id="{1FCF8CAC-37CF-4C3C-8B2F-05680B01D0B5}"/>
              </a:ext>
            </a:extLst>
          </p:cNvPr>
          <p:cNvSpPr>
            <a:spLocks noGrp="1"/>
          </p:cNvSpPr>
          <p:nvPr>
            <p:ph type="body" sz="quarter" idx="11"/>
          </p:nvPr>
        </p:nvSpPr>
        <p:spPr/>
        <p:txBody>
          <a:bodyPr/>
          <a:lstStyle/>
          <a:p>
            <a:r>
              <a:rPr lang="en-US" dirty="0"/>
              <a:t>Share flows</a:t>
            </a:r>
          </a:p>
        </p:txBody>
      </p:sp>
      <p:sp>
        <p:nvSpPr>
          <p:cNvPr id="16" name="Content Placeholder 15">
            <a:extLst>
              <a:ext uri="{FF2B5EF4-FFF2-40B4-BE49-F238E27FC236}">
                <a16:creationId xmlns:a16="http://schemas.microsoft.com/office/drawing/2014/main" id="{230D0362-F951-482C-AA23-7E98E1EE4DC2}"/>
              </a:ext>
            </a:extLst>
          </p:cNvPr>
          <p:cNvSpPr>
            <a:spLocks noGrp="1"/>
          </p:cNvSpPr>
          <p:nvPr>
            <p:ph type="body" sz="quarter" idx="12"/>
          </p:nvPr>
        </p:nvSpPr>
        <p:spPr/>
        <p:txBody>
          <a:bodyPr/>
          <a:lstStyle/>
          <a:p>
            <a:r>
              <a:rPr lang="en-US" dirty="0"/>
              <a:t>Monitor flows</a:t>
            </a:r>
          </a:p>
        </p:txBody>
      </p:sp>
    </p:spTree>
    <p:extLst>
      <p:ext uri="{BB962C8B-B14F-4D97-AF65-F5344CB8AC3E}">
        <p14:creationId xmlns:p14="http://schemas.microsoft.com/office/powerpoint/2010/main" val="15785437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E62A27F-F417-4DF0-A7EA-B6DC3CFDA0EE}"/>
              </a:ext>
            </a:extLst>
          </p:cNvPr>
          <p:cNvSpPr>
            <a:spLocks noGrp="1"/>
          </p:cNvSpPr>
          <p:nvPr>
            <p:ph type="title"/>
          </p:nvPr>
        </p:nvSpPr>
        <p:spPr/>
        <p:txBody>
          <a:bodyPr/>
          <a:lstStyle/>
          <a:p>
            <a:r>
              <a:rPr lang="en-US" dirty="0"/>
              <a:t>Environments</a:t>
            </a:r>
          </a:p>
        </p:txBody>
      </p:sp>
      <p:sp>
        <p:nvSpPr>
          <p:cNvPr id="7" name="Text Placeholder 6">
            <a:extLst>
              <a:ext uri="{FF2B5EF4-FFF2-40B4-BE49-F238E27FC236}">
                <a16:creationId xmlns:a16="http://schemas.microsoft.com/office/drawing/2014/main" id="{C442B03D-B7CA-484C-AB65-0E85E775D3C3}"/>
              </a:ext>
            </a:extLst>
          </p:cNvPr>
          <p:cNvSpPr>
            <a:spLocks noGrp="1"/>
          </p:cNvSpPr>
          <p:nvPr>
            <p:ph type="body" sz="quarter" idx="15"/>
          </p:nvPr>
        </p:nvSpPr>
        <p:spPr>
          <a:xfrm>
            <a:off x="441325" y="1168400"/>
            <a:ext cx="11331575" cy="738664"/>
          </a:xfrm>
        </p:spPr>
        <p:txBody>
          <a:bodyPr/>
          <a:lstStyle/>
          <a:p>
            <a:r>
              <a:rPr lang="en-US" noProof="0" dirty="0"/>
              <a:t>An environment is a space where you can store, manage, and share your organization’s business data, apps, and flows:</a:t>
            </a:r>
          </a:p>
        </p:txBody>
      </p:sp>
      <p:sp>
        <p:nvSpPr>
          <p:cNvPr id="11" name="Content Placeholder 10">
            <a:extLst>
              <a:ext uri="{FF2B5EF4-FFF2-40B4-BE49-F238E27FC236}">
                <a16:creationId xmlns:a16="http://schemas.microsoft.com/office/drawing/2014/main" id="{6AB97BE9-CCB6-4C0E-A160-D8B856FC65A7}"/>
              </a:ext>
            </a:extLst>
          </p:cNvPr>
          <p:cNvSpPr>
            <a:spLocks noGrp="1"/>
          </p:cNvSpPr>
          <p:nvPr>
            <p:ph sz="quarter" idx="10"/>
          </p:nvPr>
        </p:nvSpPr>
        <p:spPr/>
        <p:txBody>
          <a:bodyPr lIns="91440" rIns="45720"/>
          <a:lstStyle/>
          <a:p>
            <a:r>
              <a:rPr lang="en-US" sz="2000" dirty="0">
                <a:latin typeface="+mn-lt"/>
              </a:rPr>
              <a:t>You can create separate environments to group the test and production versions of your apps</a:t>
            </a:r>
          </a:p>
        </p:txBody>
      </p:sp>
      <p:sp>
        <p:nvSpPr>
          <p:cNvPr id="13" name="Content Placeholder 12">
            <a:extLst>
              <a:ext uri="{FF2B5EF4-FFF2-40B4-BE49-F238E27FC236}">
                <a16:creationId xmlns:a16="http://schemas.microsoft.com/office/drawing/2014/main" id="{426B99B7-A735-4C44-A640-C1E695CD4D9D}"/>
              </a:ext>
            </a:extLst>
          </p:cNvPr>
          <p:cNvSpPr>
            <a:spLocks noGrp="1"/>
          </p:cNvSpPr>
          <p:nvPr>
            <p:ph sz="quarter" idx="12"/>
          </p:nvPr>
        </p:nvSpPr>
        <p:spPr/>
        <p:txBody>
          <a:bodyPr lIns="91440" rIns="45720"/>
          <a:lstStyle/>
          <a:p>
            <a:r>
              <a:rPr lang="en-US" sz="2000" dirty="0">
                <a:latin typeface="+mn-lt"/>
              </a:rPr>
              <a:t>You can create separate environments that correspond to specific teams or departments in your company. Each environment holds the relevant data and apps for each team/</a:t>
            </a:r>
            <a:br>
              <a:rPr lang="en-US" sz="2000" dirty="0">
                <a:latin typeface="+mn-lt"/>
              </a:rPr>
            </a:br>
            <a:r>
              <a:rPr lang="en-US" sz="2000" dirty="0">
                <a:latin typeface="+mn-lt"/>
              </a:rPr>
              <a:t>department</a:t>
            </a:r>
          </a:p>
        </p:txBody>
      </p:sp>
      <p:sp>
        <p:nvSpPr>
          <p:cNvPr id="15" name="Content Placeholder 14">
            <a:extLst>
              <a:ext uri="{FF2B5EF4-FFF2-40B4-BE49-F238E27FC236}">
                <a16:creationId xmlns:a16="http://schemas.microsoft.com/office/drawing/2014/main" id="{6235CF8B-1C96-450E-B5BB-C419C4AD06CF}"/>
              </a:ext>
            </a:extLst>
          </p:cNvPr>
          <p:cNvSpPr>
            <a:spLocks noGrp="1"/>
          </p:cNvSpPr>
          <p:nvPr>
            <p:ph sz="quarter" idx="13"/>
          </p:nvPr>
        </p:nvSpPr>
        <p:spPr/>
        <p:txBody>
          <a:bodyPr lIns="91440" rIns="45720"/>
          <a:lstStyle/>
          <a:p>
            <a:r>
              <a:rPr lang="en-US" sz="2000" dirty="0">
                <a:latin typeface="+mn-lt"/>
              </a:rPr>
              <a:t>You can create separate environments for different global branches of your company</a:t>
            </a:r>
          </a:p>
        </p:txBody>
      </p:sp>
      <p:sp>
        <p:nvSpPr>
          <p:cNvPr id="17" name="Content Placeholder 16">
            <a:extLst>
              <a:ext uri="{FF2B5EF4-FFF2-40B4-BE49-F238E27FC236}">
                <a16:creationId xmlns:a16="http://schemas.microsoft.com/office/drawing/2014/main" id="{FCFE72DA-3CE7-46E8-A82C-7CE1825F4D2B}"/>
              </a:ext>
            </a:extLst>
          </p:cNvPr>
          <p:cNvSpPr>
            <a:spLocks noGrp="1"/>
          </p:cNvSpPr>
          <p:nvPr>
            <p:ph sz="quarter" idx="14"/>
          </p:nvPr>
        </p:nvSpPr>
        <p:spPr/>
        <p:txBody>
          <a:bodyPr lIns="91440" rIns="45720"/>
          <a:lstStyle/>
          <a:p>
            <a:r>
              <a:rPr lang="en-US" sz="2000" dirty="0">
                <a:latin typeface="+mn-lt"/>
              </a:rPr>
              <a:t>You can build all your apps in a single environment</a:t>
            </a:r>
          </a:p>
        </p:txBody>
      </p:sp>
    </p:spTree>
    <p:extLst>
      <p:ext uri="{BB962C8B-B14F-4D97-AF65-F5344CB8AC3E}">
        <p14:creationId xmlns:p14="http://schemas.microsoft.com/office/powerpoint/2010/main" val="35985630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C9312D2-2542-4FCD-9820-402C4BB15419}"/>
              </a:ext>
            </a:extLst>
          </p:cNvPr>
          <p:cNvSpPr>
            <a:spLocks noGrp="1"/>
          </p:cNvSpPr>
          <p:nvPr>
            <p:ph type="title"/>
          </p:nvPr>
        </p:nvSpPr>
        <p:spPr/>
        <p:txBody>
          <a:bodyPr/>
          <a:lstStyle/>
          <a:p>
            <a:r>
              <a:rPr lang="en-US" dirty="0"/>
              <a:t>Export a flow</a:t>
            </a:r>
          </a:p>
        </p:txBody>
      </p:sp>
      <p:sp>
        <p:nvSpPr>
          <p:cNvPr id="8" name="Text Placeholder 7">
            <a:extLst>
              <a:ext uri="{FF2B5EF4-FFF2-40B4-BE49-F238E27FC236}">
                <a16:creationId xmlns:a16="http://schemas.microsoft.com/office/drawing/2014/main" id="{60695972-32C1-4C8C-8966-577B675E3E2F}"/>
              </a:ext>
            </a:extLst>
          </p:cNvPr>
          <p:cNvSpPr>
            <a:spLocks noGrp="1"/>
          </p:cNvSpPr>
          <p:nvPr>
            <p:ph type="body" sz="quarter" idx="42"/>
          </p:nvPr>
        </p:nvSpPr>
        <p:spPr>
          <a:xfrm>
            <a:off x="418642" y="951976"/>
            <a:ext cx="11354712" cy="824439"/>
          </a:xfrm>
        </p:spPr>
        <p:txBody>
          <a:bodyPr anchor="ctr"/>
          <a:lstStyle/>
          <a:p>
            <a:r>
              <a:rPr lang="en-US" sz="2400" dirty="0">
                <a:latin typeface="+mj-lt"/>
              </a:rPr>
              <a:t>Import a flow:</a:t>
            </a:r>
          </a:p>
          <a:p>
            <a:r>
              <a:rPr lang="en-US" sz="2000" dirty="0"/>
              <a:t>After a flow has been exported, it can be imported by anyone that you send the zip file to.</a:t>
            </a:r>
          </a:p>
        </p:txBody>
      </p:sp>
      <p:pic>
        <p:nvPicPr>
          <p:cNvPr id="25" name="New picture" descr="Screenshot of New and Import tab with a red box highlighting import">
            <a:extLst>
              <a:ext uri="{FF2B5EF4-FFF2-40B4-BE49-F238E27FC236}">
                <a16:creationId xmlns:a16="http://schemas.microsoft.com/office/drawing/2014/main" id="{0E906902-CC6C-4B7C-993C-18E95128D602}"/>
              </a:ext>
            </a:extLst>
          </p:cNvPr>
          <p:cNvPicPr/>
          <p:nvPr/>
        </p:nvPicPr>
        <p:blipFill>
          <a:blip r:embed="rId3"/>
          <a:stretch>
            <a:fillRect/>
          </a:stretch>
        </p:blipFill>
        <p:spPr>
          <a:xfrm>
            <a:off x="9804487" y="1862237"/>
            <a:ext cx="1981200" cy="419100"/>
          </a:xfrm>
          <a:prstGeom prst="rect">
            <a:avLst/>
          </a:prstGeom>
        </p:spPr>
      </p:pic>
      <p:pic>
        <p:nvPicPr>
          <p:cNvPr id="23" name="Picture Placeholder 22" descr="Screenshot showing My flows, highlighting Package (.zip) and Export">
            <a:extLst>
              <a:ext uri="{FF2B5EF4-FFF2-40B4-BE49-F238E27FC236}">
                <a16:creationId xmlns:a16="http://schemas.microsoft.com/office/drawing/2014/main" id="{ED1433DF-4B85-4534-9D56-73EFE6B01AC1}"/>
              </a:ext>
            </a:extLst>
          </p:cNvPr>
          <p:cNvPicPr>
            <a:picLocks noGrp="1" noChangeAspect="1"/>
          </p:cNvPicPr>
          <p:nvPr>
            <p:ph type="pic" sz="quarter" idx="15"/>
          </p:nvPr>
        </p:nvPicPr>
        <p:blipFill rotWithShape="1">
          <a:blip r:embed="rId4"/>
          <a:srcRect l="-13648" t="48" r="-13648" b="48"/>
          <a:stretch/>
        </p:blipFill>
        <p:spPr>
          <a:xfrm>
            <a:off x="554986" y="2594019"/>
            <a:ext cx="11082024" cy="3667868"/>
          </a:xfrm>
          <a:solidFill>
            <a:schemeClr val="bg1"/>
          </a:solidFill>
        </p:spPr>
      </p:pic>
    </p:spTree>
    <p:extLst>
      <p:ext uri="{BB962C8B-B14F-4D97-AF65-F5344CB8AC3E}">
        <p14:creationId xmlns:p14="http://schemas.microsoft.com/office/powerpoint/2010/main" val="26693952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C89F2-32C4-4AC9-AB9B-465444858F81}"/>
              </a:ext>
            </a:extLst>
          </p:cNvPr>
          <p:cNvSpPr>
            <a:spLocks noGrp="1"/>
          </p:cNvSpPr>
          <p:nvPr>
            <p:ph type="title"/>
          </p:nvPr>
        </p:nvSpPr>
        <p:spPr/>
        <p:txBody>
          <a:bodyPr/>
          <a:lstStyle/>
          <a:p>
            <a:r>
              <a:rPr lang="en-US" dirty="0">
                <a:solidFill>
                  <a:schemeClr val="tx1"/>
                </a:solidFill>
              </a:rPr>
              <a:t>Exercise: Export and import flows</a:t>
            </a:r>
            <a:endParaRPr lang="en-US" dirty="0"/>
          </a:p>
        </p:txBody>
      </p:sp>
      <p:sp>
        <p:nvSpPr>
          <p:cNvPr id="10" name="TextBox 9">
            <a:extLst>
              <a:ext uri="{FF2B5EF4-FFF2-40B4-BE49-F238E27FC236}">
                <a16:creationId xmlns:a16="http://schemas.microsoft.com/office/drawing/2014/main" id="{B79431B1-B4F4-4884-82F6-39129327EFBF}"/>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0331317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Microsoft PL-400 Collection on Learn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9100" y="1456897"/>
            <a:ext cx="11340811" cy="553998"/>
          </a:xfrm>
        </p:spPr>
        <p:txBody>
          <a:bodyPr/>
          <a:lstStyle/>
          <a:p>
            <a:r>
              <a:rPr lang="en-US" dirty="0">
                <a:hlinkClick r:id="rId3"/>
              </a:rPr>
              <a:t>Collections - MSFTofficialCurriculum-4292 | Microsoft Learn</a:t>
            </a:r>
            <a:endParaRPr lang="en-US" dirty="0">
              <a:solidFill>
                <a:schemeClr val="accent2"/>
              </a:solidFill>
            </a:endParaRPr>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445" y="3062114"/>
            <a:ext cx="2966466" cy="2268475"/>
          </a:xfrm>
          <a:prstGeom prst="rect">
            <a:avLst/>
          </a:prstGeom>
        </p:spPr>
      </p:pic>
    </p:spTree>
    <p:extLst>
      <p:ext uri="{BB962C8B-B14F-4D97-AF65-F5344CB8AC3E}">
        <p14:creationId xmlns:p14="http://schemas.microsoft.com/office/powerpoint/2010/main" val="290399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879062-F4C0-4C85-8654-6EB6C85E06D7}"/>
              </a:ext>
            </a:extLst>
          </p:cNvPr>
          <p:cNvSpPr>
            <a:spLocks noGrp="1"/>
          </p:cNvSpPr>
          <p:nvPr>
            <p:ph type="title"/>
          </p:nvPr>
        </p:nvSpPr>
        <p:spPr/>
        <p:txBody>
          <a:bodyPr/>
          <a:lstStyle/>
          <a:p>
            <a:r>
              <a:rPr lang="en-US" dirty="0">
                <a:solidFill>
                  <a:schemeClr val="tx1"/>
                </a:solidFill>
              </a:rPr>
              <a:t>Exercise: Distribute button flows</a:t>
            </a:r>
            <a:endParaRPr lang="en-US" dirty="0"/>
          </a:p>
        </p:txBody>
      </p:sp>
      <p:sp>
        <p:nvSpPr>
          <p:cNvPr id="11" name="TextBox 10">
            <a:extLst>
              <a:ext uri="{FF2B5EF4-FFF2-40B4-BE49-F238E27FC236}">
                <a16:creationId xmlns:a16="http://schemas.microsoft.com/office/drawing/2014/main" id="{A4155581-502B-48DA-A0EC-44E9D4F794C8}"/>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5832535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Introduction to expressions in Power Automate</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553183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Introduction to expressions</a:t>
            </a:r>
          </a:p>
        </p:txBody>
      </p:sp>
      <p:sp>
        <p:nvSpPr>
          <p:cNvPr id="3" name="Subtitle"/>
          <p:cNvSpPr>
            <a:spLocks noGrp="1"/>
          </p:cNvSpPr>
          <p:nvPr>
            <p:ph type="body" sz="quarter" idx="42"/>
          </p:nvPr>
        </p:nvSpPr>
        <p:spPr>
          <a:xfrm>
            <a:off x="418643" y="1456896"/>
            <a:ext cx="11354713" cy="259200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1500"/>
              </a:spcAft>
            </a:pPr>
            <a:r>
              <a:rPr sz="2000" dirty="0"/>
              <a:t>When you build a flow in Power Automate, it is easy to get started by adding a trigger and actions and then passing data between them with dynamic content.</a:t>
            </a:r>
            <a:endParaRPr lang="en-US" sz="2000" dirty="0"/>
          </a:p>
          <a:p>
            <a:pPr>
              <a:spcAft>
                <a:spcPts val="1500"/>
              </a:spcAft>
            </a:pPr>
            <a:r>
              <a:rPr lang="en-US" sz="2000" dirty="0"/>
              <a:t>In Power Automate, expressions are a set of simple functions that enable you to return data. Put simpler, you use expressions to write a formula to get your data the way you want it. Expressions allow you to do things like convert a date to UTC, divide two numbers, create that perfect string by combining columns, and much more all by using various functions.</a:t>
            </a:r>
          </a:p>
          <a:p>
            <a:endParaRPr sz="2000"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dirty="0"/>
              <a:t>Get started with expressions</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000" dirty="0"/>
              <a:t>To write an expression in flow, you select in a column to open the Dynamic content menu and then you select "Expression" as shown below.</a:t>
            </a:r>
          </a:p>
        </p:txBody>
      </p:sp>
      <p:pic>
        <p:nvPicPr>
          <p:cNvPr id="1026" name="Picture 2" descr="open the Dynamic content menu and  select Expression">
            <a:extLst>
              <a:ext uri="{FF2B5EF4-FFF2-40B4-BE49-F238E27FC236}">
                <a16:creationId xmlns:a16="http://schemas.microsoft.com/office/drawing/2014/main" id="{A88999FD-B0F5-45E0-96EF-43541AF58B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2300" y="1869943"/>
            <a:ext cx="7221223" cy="4098044"/>
          </a:xfrm>
          <a:prstGeom prst="rect">
            <a:avLst/>
          </a:prstGeom>
          <a:solidFill>
            <a:srgbClr val="FFFFFF"/>
          </a:solidFill>
          <a:ln w="19050">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Auto suggest, hints, and links in the formula bar</a:t>
            </a:r>
          </a:p>
        </p:txBody>
      </p:sp>
      <p:pic>
        <p:nvPicPr>
          <p:cNvPr id="2050" name="Picture 2">
            <a:extLst>
              <a:ext uri="{FF2B5EF4-FFF2-40B4-BE49-F238E27FC236}">
                <a16:creationId xmlns:a16="http://schemas.microsoft.com/office/drawing/2014/main" id="{230C27DF-17B2-4910-8BF5-1882FE90EF5E}"/>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555625" y="2156985"/>
            <a:ext cx="2904683" cy="25108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mpt for the destinationTimeZone">
            <a:extLst>
              <a:ext uri="{FF2B5EF4-FFF2-40B4-BE49-F238E27FC236}">
                <a16:creationId xmlns:a16="http://schemas.microsoft.com/office/drawing/2014/main" id="{848E8202-4EFC-4FFB-8B49-3F03888FD85D}"/>
              </a:ext>
            </a:extLst>
          </p:cNvPr>
          <p:cNvPicPr>
            <a:picLocks noGrp="1" noChangeAspect="1" noChangeArrowheads="1"/>
          </p:cNvPicPr>
          <p:nvPr>
            <p:ph sz="quarter" idx="12"/>
          </p:nvPr>
        </p:nvPicPr>
        <p:blipFill>
          <a:blip r:embed="rId4">
            <a:extLst>
              <a:ext uri="{28A0092B-C50C-407E-A947-70E740481C1C}">
                <a14:useLocalDpi xmlns:a14="http://schemas.microsoft.com/office/drawing/2010/main" val="0"/>
              </a:ext>
            </a:extLst>
          </a:blip>
          <a:srcRect/>
          <a:stretch>
            <a:fillRect/>
          </a:stretch>
        </p:blipFill>
        <p:spPr bwMode="auto">
          <a:xfrm>
            <a:off x="3766136" y="2156983"/>
            <a:ext cx="2804261" cy="25108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ccessful flow bar">
            <a:extLst>
              <a:ext uri="{FF2B5EF4-FFF2-40B4-BE49-F238E27FC236}">
                <a16:creationId xmlns:a16="http://schemas.microsoft.com/office/drawing/2014/main" id="{F7437BB7-9100-4C3B-8557-130622512A56}"/>
              </a:ext>
            </a:extLst>
          </p:cNvPr>
          <p:cNvPicPr>
            <a:picLocks noGrp="1" noChangeAspect="1" noChangeArrowheads="1"/>
          </p:cNvPicPr>
          <p:nvPr>
            <p:ph sz="quarter" idx="13"/>
          </p:nvPr>
        </p:nvPicPr>
        <p:blipFill>
          <a:blip r:embed="rId5">
            <a:extLst>
              <a:ext uri="{28A0092B-C50C-407E-A947-70E740481C1C}">
                <a14:useLocalDpi xmlns:a14="http://schemas.microsoft.com/office/drawing/2010/main" val="0"/>
              </a:ext>
            </a:extLst>
          </a:blip>
          <a:srcRect/>
          <a:stretch>
            <a:fillRect/>
          </a:stretch>
        </p:blipFill>
        <p:spPr bwMode="auto">
          <a:xfrm>
            <a:off x="6849731" y="2156983"/>
            <a:ext cx="4808869" cy="35154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94FE246-509B-4AFC-AD30-914F44C8830A}"/>
              </a:ext>
              <a:ext uri="{C183D7F6-B498-43B3-948B-1728B52AA6E4}">
                <adec:decorative xmlns:adec="http://schemas.microsoft.com/office/drawing/2017/decorative" val="1"/>
              </a:ext>
            </a:extLst>
          </p:cNvPr>
          <p:cNvSpPr/>
          <p:nvPr/>
        </p:nvSpPr>
        <p:spPr bwMode="auto">
          <a:xfrm>
            <a:off x="418643" y="1952626"/>
            <a:ext cx="11354257" cy="3996000"/>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dirty="0"/>
              <a:t>Comments make things easier</a:t>
            </a:r>
          </a:p>
        </p:txBody>
      </p:sp>
      <p:sp>
        <p:nvSpPr>
          <p:cNvPr id="3" name="Subtitle"/>
          <p:cNvSpPr>
            <a:spLocks noGrp="1"/>
          </p:cNvSpPr>
          <p:nvPr>
            <p:ph type="body" sz="quarter" idx="42"/>
          </p:nvPr>
        </p:nvSpPr>
        <p:spPr>
          <a:xfrm>
            <a:off x="418644" y="1456898"/>
            <a:ext cx="11354712" cy="82443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rPr sz="2400" dirty="0">
                <a:latin typeface="+mj-lt"/>
              </a:rPr>
              <a:t>When you look at the </a:t>
            </a:r>
            <a:r>
              <a:rPr sz="2400" i="1" dirty="0" err="1">
                <a:latin typeface="+mj-lt"/>
              </a:rPr>
              <a:t>convertToUtc</a:t>
            </a:r>
            <a:r>
              <a:rPr sz="2400" dirty="0">
                <a:latin typeface="+mj-lt"/>
              </a:rPr>
              <a:t> expression you wrote earlier, you might notice that you need to scroll to see the whole formula in the function bar.</a:t>
            </a:r>
            <a:endParaRPr lang="en-US" sz="2400" dirty="0">
              <a:latin typeface="+mj-lt"/>
            </a:endParaRPr>
          </a:p>
        </p:txBody>
      </p:sp>
      <p:pic>
        <p:nvPicPr>
          <p:cNvPr id="12" name="Picture 11">
            <a:extLst>
              <a:ext uri="{FF2B5EF4-FFF2-40B4-BE49-F238E27FC236}">
                <a16:creationId xmlns:a16="http://schemas.microsoft.com/office/drawing/2014/main" id="{AB97EDE0-7262-4953-9F85-04319AE78E06}"/>
              </a:ext>
            </a:extLst>
          </p:cNvPr>
          <p:cNvPicPr>
            <a:picLocks noChangeAspect="1"/>
          </p:cNvPicPr>
          <p:nvPr/>
        </p:nvPicPr>
        <p:blipFill>
          <a:blip r:embed="rId3"/>
          <a:stretch>
            <a:fillRect/>
          </a:stretch>
        </p:blipFill>
        <p:spPr>
          <a:xfrm>
            <a:off x="1036870" y="2638800"/>
            <a:ext cx="10118255" cy="3667868"/>
          </a:xfrm>
          <a:prstGeom prst="rect">
            <a:avLst/>
          </a:prstGeom>
          <a:noFill/>
          <a:ln w="19050">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39200"/>
            <a:ext cx="11358000" cy="548640"/>
          </a:xfrm>
        </p:spPr>
        <p:txBody>
          <a:bodyPr/>
          <a:lstStyle>
            <a:lvl1pPr>
              <a:defRPr>
                <a:solidFill>
                  <a:schemeClr val="tx1"/>
                </a:solidFill>
              </a:defRPr>
            </a:lvl1pPr>
          </a:lstStyle>
          <a:p>
            <a:r>
              <a:rPr lang="en-US" dirty="0"/>
              <a:t>Defining text</a:t>
            </a:r>
          </a:p>
        </p:txBody>
      </p:sp>
      <p:sp>
        <p:nvSpPr>
          <p:cNvPr id="3" name="Subtitle"/>
          <p:cNvSpPr>
            <a:spLocks noGrp="1"/>
          </p:cNvSpPr>
          <p:nvPr>
            <p:ph sz="quarter" idx="10"/>
          </p:nvPr>
        </p:nvSpPr>
        <p:spPr>
          <a:xfrm>
            <a:off x="417600" y="1435100"/>
            <a:ext cx="11358000"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When you use text in a flow expression, you will use the ' (single quote) at the beginning and end of each string.</a:t>
            </a:r>
          </a:p>
        </p:txBody>
      </p:sp>
      <p:sp>
        <p:nvSpPr>
          <p:cNvPr id="4" name="New shape"/>
          <p:cNvSpPr/>
          <p:nvPr/>
        </p:nvSpPr>
        <p:spPr>
          <a:xfrm>
            <a:off x="417600" y="2900680"/>
            <a:ext cx="113580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err="1">
                <a:solidFill>
                  <a:srgbClr val="000000"/>
                </a:solidFill>
              </a:rPr>
              <a:t>Concat</a:t>
            </a:r>
            <a:r>
              <a:rPr sz="1800" dirty="0">
                <a:solidFill>
                  <a:srgbClr val="000000"/>
                </a:solidFill>
              </a:rPr>
              <a:t>('Have a', ' good day!')</a:t>
            </a:r>
          </a:p>
        </p:txBody>
      </p:sp>
      <p:sp>
        <p:nvSpPr>
          <p:cNvPr id="5" name="New shape"/>
          <p:cNvSpPr/>
          <p:nvPr/>
        </p:nvSpPr>
        <p:spPr>
          <a:xfrm>
            <a:off x="417600" y="2533134"/>
            <a:ext cx="11358000" cy="369332"/>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sz="1800" dirty="0">
                <a:solidFill>
                  <a:srgbClr val="000000"/>
                </a:solidFill>
                <a:latin typeface="+mj-lt"/>
              </a:rPr>
              <a:t>Code</a:t>
            </a:r>
          </a:p>
        </p:txBody>
      </p:sp>
      <p:pic>
        <p:nvPicPr>
          <p:cNvPr id="6" name="Picture 5">
            <a:extLst>
              <a:ext uri="{FF2B5EF4-FFF2-40B4-BE49-F238E27FC236}">
                <a16:creationId xmlns:a16="http://schemas.microsoft.com/office/drawing/2014/main" id="{340C298D-808B-4B9F-809D-CDCFC2EF53F5}"/>
              </a:ext>
            </a:extLst>
          </p:cNvPr>
          <p:cNvPicPr>
            <a:picLocks noChangeAspect="1"/>
          </p:cNvPicPr>
          <p:nvPr/>
        </p:nvPicPr>
        <p:blipFill>
          <a:blip r:embed="rId3"/>
          <a:stretch>
            <a:fillRect/>
          </a:stretch>
        </p:blipFill>
        <p:spPr>
          <a:xfrm>
            <a:off x="524126" y="4169359"/>
            <a:ext cx="3781425" cy="1704975"/>
          </a:xfrm>
          <a:prstGeom prst="rect">
            <a:avLst/>
          </a:prstGeom>
        </p:spPr>
      </p:pic>
      <p:sp>
        <p:nvSpPr>
          <p:cNvPr id="7" name="Rectangle 6">
            <a:extLst>
              <a:ext uri="{FF2B5EF4-FFF2-40B4-BE49-F238E27FC236}">
                <a16:creationId xmlns:a16="http://schemas.microsoft.com/office/drawing/2014/main" id="{666BDEAD-5266-454E-A54A-CFEA1A0F906A}"/>
              </a:ext>
              <a:ext uri="{C183D7F6-B498-43B3-948B-1728B52AA6E4}">
                <adec:decorative xmlns:adec="http://schemas.microsoft.com/office/drawing/2017/decorative" val="1"/>
              </a:ext>
            </a:extLst>
          </p:cNvPr>
          <p:cNvSpPr/>
          <p:nvPr/>
        </p:nvSpPr>
        <p:spPr bwMode="auto">
          <a:xfrm>
            <a:off x="418643" y="4057651"/>
            <a:ext cx="4032000" cy="1922400"/>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dirty="0"/>
              <a:t>Types of functions</a:t>
            </a:r>
          </a:p>
        </p:txBody>
      </p:sp>
      <p:sp>
        <p:nvSpPr>
          <p:cNvPr id="3" name="Subtitle"/>
          <p:cNvSpPr>
            <a:spLocks noGrp="1"/>
          </p:cNvSpPr>
          <p:nvPr>
            <p:ph type="body" sz="quarter" idx="12"/>
          </p:nvPr>
        </p:nvSpPr>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rPr dirty="0"/>
              <a:t>Functions are grouped into 10 different categories like math and logic.</a:t>
            </a:r>
            <a:endParaRPr lang="en-US" dirty="0"/>
          </a:p>
        </p:txBody>
      </p:sp>
      <p:pic>
        <p:nvPicPr>
          <p:cNvPr id="7" name="Picture 2" descr="String functions see more">
            <a:extLst>
              <a:ext uri="{FF2B5EF4-FFF2-40B4-BE49-F238E27FC236}">
                <a16:creationId xmlns:a16="http://schemas.microsoft.com/office/drawing/2014/main" id="{5A753DE6-ED6E-4BCA-AD19-87413D2B7B6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1698494" y="2181225"/>
            <a:ext cx="3002299" cy="3489325"/>
          </a:xfrm>
          <a:prstGeom prst="rect">
            <a:avLst/>
          </a:prstGeom>
          <a:solidFill>
            <a:srgbClr val="FFFFFF"/>
          </a:solidFill>
        </p:spPr>
      </p:pic>
      <p:pic>
        <p:nvPicPr>
          <p:cNvPr id="9" name="Content Placeholder 8">
            <a:extLst>
              <a:ext uri="{FF2B5EF4-FFF2-40B4-BE49-F238E27FC236}">
                <a16:creationId xmlns:a16="http://schemas.microsoft.com/office/drawing/2014/main" id="{55343316-89DF-42B3-A50C-6C4C9F56E7F3}"/>
              </a:ext>
            </a:extLst>
          </p:cNvPr>
          <p:cNvPicPr>
            <a:picLocks noGrp="1" noChangeAspect="1"/>
          </p:cNvPicPr>
          <p:nvPr>
            <p:ph sz="quarter" idx="11"/>
          </p:nvPr>
        </p:nvPicPr>
        <p:blipFill>
          <a:blip r:embed="rId4"/>
          <a:stretch>
            <a:fillRect/>
          </a:stretch>
        </p:blipFill>
        <p:spPr>
          <a:xfrm>
            <a:off x="7560230" y="2181225"/>
            <a:ext cx="2868740" cy="3489325"/>
          </a:xfrm>
          <a:prstGeom prst="rect">
            <a:avLst/>
          </a:prstGeom>
          <a:noFill/>
        </p:spPr>
      </p:pic>
      <p:sp>
        <p:nvSpPr>
          <p:cNvPr id="6" name="Rectangle 5">
            <a:extLst>
              <a:ext uri="{FF2B5EF4-FFF2-40B4-BE49-F238E27FC236}">
                <a16:creationId xmlns:a16="http://schemas.microsoft.com/office/drawing/2014/main" id="{11A74C28-5095-4668-96A9-785E8CFE4521}"/>
              </a:ext>
              <a:ext uri="{C183D7F6-B498-43B3-948B-1728B52AA6E4}">
                <adec:decorative xmlns:adec="http://schemas.microsoft.com/office/drawing/2017/decorative" val="1"/>
              </a:ext>
            </a:extLst>
          </p:cNvPr>
          <p:cNvSpPr/>
          <p:nvPr/>
        </p:nvSpPr>
        <p:spPr bwMode="auto">
          <a:xfrm>
            <a:off x="418643" y="1952626"/>
            <a:ext cx="5562000" cy="3996000"/>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036D79A-7BC1-4201-8D32-D68FDAA800C2}"/>
              </a:ext>
              <a:ext uri="{C183D7F6-B498-43B3-948B-1728B52AA6E4}">
                <adec:decorative xmlns:adec="http://schemas.microsoft.com/office/drawing/2017/decorative" val="1"/>
              </a:ext>
            </a:extLst>
          </p:cNvPr>
          <p:cNvSpPr/>
          <p:nvPr/>
        </p:nvSpPr>
        <p:spPr bwMode="auto">
          <a:xfrm>
            <a:off x="6213600" y="1952626"/>
            <a:ext cx="5562000" cy="3996000"/>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39200"/>
            <a:ext cx="11358000" cy="548640"/>
          </a:xfrm>
        </p:spPr>
        <p:txBody>
          <a:bodyPr/>
          <a:lstStyle>
            <a:lvl1pPr>
              <a:defRPr>
                <a:solidFill>
                  <a:schemeClr val="tx1"/>
                </a:solidFill>
              </a:defRPr>
            </a:lvl1pPr>
          </a:lstStyle>
          <a:p>
            <a:r>
              <a:rPr lang="en-US" dirty="0"/>
              <a:t>String functions</a:t>
            </a:r>
          </a:p>
        </p:txBody>
      </p:sp>
      <p:sp>
        <p:nvSpPr>
          <p:cNvPr id="3" name="Subtitle"/>
          <p:cNvSpPr>
            <a:spLocks noGrp="1"/>
          </p:cNvSpPr>
          <p:nvPr>
            <p:ph sz="quarter" idx="10"/>
          </p:nvPr>
        </p:nvSpPr>
        <p:spPr>
          <a:xfrm>
            <a:off x="417600" y="1435100"/>
            <a:ext cx="11358000"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t>String (text) functions are used to modify strings, find characters in a string, format strings, and more.</a:t>
            </a:r>
          </a:p>
        </p:txBody>
      </p:sp>
      <p:sp>
        <p:nvSpPr>
          <p:cNvPr id="4" name="New shape"/>
          <p:cNvSpPr/>
          <p:nvPr/>
        </p:nvSpPr>
        <p:spPr>
          <a:xfrm>
            <a:off x="417600" y="3997449"/>
            <a:ext cx="11358000" cy="151740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err="1">
                <a:solidFill>
                  <a:srgbClr val="000000"/>
                </a:solidFill>
              </a:rPr>
              <a:t>formatNumber</a:t>
            </a:r>
            <a:r>
              <a:rPr sz="1800" dirty="0">
                <a:solidFill>
                  <a:srgbClr val="000000"/>
                </a:solidFill>
              </a:rPr>
              <a:t>(12.5,'C’)</a:t>
            </a:r>
            <a:endParaRPr lang="en-US" sz="1800" dirty="0">
              <a:solidFill>
                <a:srgbClr val="000000"/>
              </a:solidFill>
            </a:endParaRPr>
          </a:p>
          <a:p>
            <a:pPr algn="l">
              <a:lnSpc>
                <a:spcPct val="125000"/>
              </a:lnSpc>
            </a:pPr>
            <a:endParaRPr lang="en-US" sz="1800" dirty="0">
              <a:solidFill>
                <a:srgbClr val="000000"/>
              </a:solidFill>
            </a:endParaRPr>
          </a:p>
          <a:p>
            <a:pPr algn="l">
              <a:lnSpc>
                <a:spcPct val="125000"/>
              </a:lnSpc>
            </a:pPr>
            <a:r>
              <a:rPr lang="en-US" sz="1800" dirty="0" err="1">
                <a:solidFill>
                  <a:srgbClr val="000000"/>
                </a:solidFill>
              </a:rPr>
              <a:t>formatNumber</a:t>
            </a:r>
            <a:r>
              <a:rPr lang="en-US" sz="1800" dirty="0">
                <a:solidFill>
                  <a:srgbClr val="000000"/>
                </a:solidFill>
              </a:rPr>
              <a:t>(12.5,'C','ja-JP')</a:t>
            </a:r>
            <a:endParaRPr sz="1800" dirty="0">
              <a:solidFill>
                <a:srgbClr val="000000"/>
              </a:solidFill>
            </a:endParaRPr>
          </a:p>
        </p:txBody>
      </p:sp>
      <p:sp>
        <p:nvSpPr>
          <p:cNvPr id="5" name="New shape"/>
          <p:cNvSpPr/>
          <p:nvPr/>
        </p:nvSpPr>
        <p:spPr>
          <a:xfrm>
            <a:off x="417600" y="3631689"/>
            <a:ext cx="113580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sz="1800" dirty="0">
                <a:solidFill>
                  <a:srgbClr val="000000"/>
                </a:solidFill>
                <a:latin typeface="+mj-lt"/>
              </a:rPr>
              <a:t>Power Apps Formula</a:t>
            </a:r>
            <a:endParaRPr sz="1800" dirty="0">
              <a:solidFill>
                <a:srgbClr val="000000"/>
              </a:solidFill>
              <a:latin typeface="+mj-lt"/>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39200"/>
            <a:ext cx="11358000" cy="548640"/>
          </a:xfrm>
        </p:spPr>
        <p:txBody>
          <a:bodyPr/>
          <a:lstStyle>
            <a:lvl1pPr>
              <a:defRPr>
                <a:solidFill>
                  <a:schemeClr val="tx1"/>
                </a:solidFill>
              </a:defRPr>
            </a:lvl1pPr>
          </a:lstStyle>
          <a:p>
            <a:r>
              <a:rPr lang="en-US" dirty="0"/>
              <a:t>Collection functions</a:t>
            </a:r>
          </a:p>
        </p:txBody>
      </p:sp>
      <p:sp>
        <p:nvSpPr>
          <p:cNvPr id="3" name="Subtitle"/>
          <p:cNvSpPr>
            <a:spLocks noGrp="1"/>
          </p:cNvSpPr>
          <p:nvPr>
            <p:ph sz="quarter" idx="10"/>
          </p:nvPr>
        </p:nvSpPr>
        <p:spPr>
          <a:xfrm>
            <a:off x="417600" y="1435100"/>
            <a:ext cx="11358000" cy="55399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t>These functions are used for arrays and strings.</a:t>
            </a:r>
          </a:p>
        </p:txBody>
      </p:sp>
      <p:sp>
        <p:nvSpPr>
          <p:cNvPr id="4" name="New shape"/>
          <p:cNvSpPr/>
          <p:nvPr/>
        </p:nvSpPr>
        <p:spPr>
          <a:xfrm>
            <a:off x="417600" y="3996000"/>
            <a:ext cx="113580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length('I love Power Automate.')</a:t>
            </a:r>
          </a:p>
        </p:txBody>
      </p:sp>
      <p:sp>
        <p:nvSpPr>
          <p:cNvPr id="5" name="New shape"/>
          <p:cNvSpPr/>
          <p:nvPr/>
        </p:nvSpPr>
        <p:spPr>
          <a:xfrm>
            <a:off x="417600" y="3632400"/>
            <a:ext cx="113580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sz="1800">
                <a:solidFill>
                  <a:srgbClr val="000000"/>
                </a:solidFill>
                <a:latin typeface="+mj-lt"/>
              </a:rPr>
              <a:t>Code</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Get started with Power Automate</a:t>
            </a:r>
          </a:p>
        </p:txBody>
      </p:sp>
      <p:pic>
        <p:nvPicPr>
          <p:cNvPr id="8" name="Graphic 7">
            <a:extLst>
              <a:ext uri="{FF2B5EF4-FFF2-40B4-BE49-F238E27FC236}">
                <a16:creationId xmlns:a16="http://schemas.microsoft.com/office/drawing/2014/main" id="{53989A3C-F429-4491-9FB6-B03ED3D48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0281" y="2788200"/>
            <a:ext cx="1281600" cy="128160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Logical functions</a:t>
            </a:r>
          </a:p>
        </p:txBody>
      </p:sp>
      <p:sp>
        <p:nvSpPr>
          <p:cNvPr id="7" name="Text Placeholder 6">
            <a:extLst>
              <a:ext uri="{FF2B5EF4-FFF2-40B4-BE49-F238E27FC236}">
                <a16:creationId xmlns:a16="http://schemas.microsoft.com/office/drawing/2014/main" id="{E91B5805-220A-48FC-ADDF-6F137AFC51BD}"/>
              </a:ext>
            </a:extLst>
          </p:cNvPr>
          <p:cNvSpPr>
            <a:spLocks noGrp="1"/>
          </p:cNvSpPr>
          <p:nvPr>
            <p:ph type="body" sz="quarter" idx="12"/>
          </p:nvPr>
        </p:nvSpPr>
        <p:spPr>
          <a:xfrm>
            <a:off x="419100" y="1168400"/>
            <a:ext cx="11353800" cy="1107996"/>
          </a:xfrm>
        </p:spPr>
        <p:txBody>
          <a:bodyPr/>
          <a:lstStyle/>
          <a:p>
            <a:r>
              <a:rPr lang="en-US" dirty="0"/>
              <a:t>These functions are used to work with conditions, to compare values, and to do other logic-based evaluations.</a:t>
            </a:r>
          </a:p>
          <a:p>
            <a:endParaRPr lang="en-US" dirty="0"/>
          </a:p>
        </p:txBody>
      </p:sp>
      <p:sp>
        <p:nvSpPr>
          <p:cNvPr id="4" name="New shape"/>
          <p:cNvSpPr/>
          <p:nvPr/>
        </p:nvSpPr>
        <p:spPr>
          <a:xfrm>
            <a:off x="6120000" y="2519032"/>
            <a:ext cx="56556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If(greater(12,10),'Yes','No')</a:t>
            </a:r>
          </a:p>
        </p:txBody>
      </p:sp>
      <p:sp>
        <p:nvSpPr>
          <p:cNvPr id="5" name="New shape"/>
          <p:cNvSpPr/>
          <p:nvPr/>
        </p:nvSpPr>
        <p:spPr>
          <a:xfrm>
            <a:off x="6120000" y="2152571"/>
            <a:ext cx="56556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dirty="0">
                <a:solidFill>
                  <a:srgbClr val="000000"/>
                </a:solidFill>
              </a:rPr>
              <a:t>Code</a:t>
            </a:r>
          </a:p>
        </p:txBody>
      </p:sp>
      <p:pic>
        <p:nvPicPr>
          <p:cNvPr id="4098" name="Picture 2">
            <a:extLst>
              <a:ext uri="{FF2B5EF4-FFF2-40B4-BE49-F238E27FC236}">
                <a16:creationId xmlns:a16="http://schemas.microsoft.com/office/drawing/2014/main" id="{D0B8F86B-A1F6-4A64-9DB0-7FD59FDB940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525600" y="2283738"/>
            <a:ext cx="5317731" cy="3489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dition written using the action">
            <a:extLst>
              <a:ext uri="{FF2B5EF4-FFF2-40B4-BE49-F238E27FC236}">
                <a16:creationId xmlns:a16="http://schemas.microsoft.com/office/drawing/2014/main" id="{4B8C3840-8EC5-46F1-BF26-315157D52B91}"/>
              </a:ext>
            </a:extLst>
          </p:cNvPr>
          <p:cNvPicPr>
            <a:picLocks noGrp="1" noChangeAspect="1" noChangeArrowheads="1"/>
          </p:cNvPicPr>
          <p:nvPr>
            <p:ph sz="quarter" idx="11"/>
          </p:nvPr>
        </p:nvPicPr>
        <p:blipFill>
          <a:blip r:embed="rId4">
            <a:extLst>
              <a:ext uri="{28A0092B-C50C-407E-A947-70E740481C1C}">
                <a14:useLocalDpi xmlns:a14="http://schemas.microsoft.com/office/drawing/2010/main" val="0"/>
              </a:ext>
            </a:extLst>
          </a:blip>
          <a:srcRect/>
          <a:stretch>
            <a:fillRect/>
          </a:stretch>
        </p:blipFill>
        <p:spPr bwMode="auto">
          <a:xfrm>
            <a:off x="6228000" y="3740400"/>
            <a:ext cx="5446800" cy="2012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D69E000-827D-4473-8312-C66BA9C10C6B}"/>
              </a:ext>
              <a:ext uri="{C183D7F6-B498-43B3-948B-1728B52AA6E4}">
                <adec:decorative xmlns:adec="http://schemas.microsoft.com/office/drawing/2017/decorative" val="1"/>
              </a:ext>
            </a:extLst>
          </p:cNvPr>
          <p:cNvSpPr/>
          <p:nvPr/>
        </p:nvSpPr>
        <p:spPr bwMode="auto">
          <a:xfrm>
            <a:off x="418643" y="2160000"/>
            <a:ext cx="5533200" cy="3736800"/>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A9248964-5F27-4432-983A-66AD70A01946}"/>
              </a:ext>
              <a:ext uri="{C183D7F6-B498-43B3-948B-1728B52AA6E4}">
                <adec:decorative xmlns:adec="http://schemas.microsoft.com/office/drawing/2017/decorative" val="1"/>
              </a:ext>
            </a:extLst>
          </p:cNvPr>
          <p:cNvSpPr/>
          <p:nvPr/>
        </p:nvSpPr>
        <p:spPr bwMode="auto">
          <a:xfrm>
            <a:off x="6120000" y="3594646"/>
            <a:ext cx="5662800" cy="2300400"/>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39200"/>
            <a:ext cx="11358000" cy="548640"/>
          </a:xfrm>
        </p:spPr>
        <p:txBody>
          <a:bodyPr/>
          <a:lstStyle>
            <a:lvl1pPr>
              <a:defRPr>
                <a:solidFill>
                  <a:schemeClr val="tx1"/>
                </a:solidFill>
              </a:defRPr>
            </a:lvl1pPr>
          </a:lstStyle>
          <a:p>
            <a:r>
              <a:rPr lang="en-US" dirty="0"/>
              <a:t>Conversion functions</a:t>
            </a:r>
          </a:p>
        </p:txBody>
      </p:sp>
      <p:sp>
        <p:nvSpPr>
          <p:cNvPr id="3" name="Subtitle"/>
          <p:cNvSpPr>
            <a:spLocks noGrp="1"/>
          </p:cNvSpPr>
          <p:nvPr>
            <p:ph sz="quarter" idx="10"/>
          </p:nvPr>
        </p:nvSpPr>
        <p:spPr>
          <a:xfrm>
            <a:off x="417600" y="1435100"/>
            <a:ext cx="11358000"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These functions are used to change the type of your data.</a:t>
            </a:r>
          </a:p>
        </p:txBody>
      </p:sp>
      <p:sp>
        <p:nvSpPr>
          <p:cNvPr id="4" name="New shape"/>
          <p:cNvSpPr/>
          <p:nvPr/>
        </p:nvSpPr>
        <p:spPr>
          <a:xfrm>
            <a:off x="417600" y="3437841"/>
            <a:ext cx="11358000" cy="2209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a:solidFill>
                  <a:srgbClr val="000000"/>
                </a:solidFill>
              </a:rPr>
              <a:t>Int('12’)</a:t>
            </a:r>
            <a:endParaRPr lang="en-US" sz="1800" dirty="0">
              <a:solidFill>
                <a:srgbClr val="000000"/>
              </a:solidFill>
            </a:endParaRPr>
          </a:p>
          <a:p>
            <a:pPr algn="l">
              <a:lnSpc>
                <a:spcPct val="125000"/>
              </a:lnSpc>
            </a:pPr>
            <a:endParaRPr lang="en-US" sz="1800" dirty="0">
              <a:solidFill>
                <a:srgbClr val="000000"/>
              </a:solidFill>
            </a:endParaRPr>
          </a:p>
          <a:p>
            <a:pPr algn="l">
              <a:lnSpc>
                <a:spcPct val="125000"/>
              </a:lnSpc>
            </a:pPr>
            <a:r>
              <a:rPr lang="en-US" sz="1800" dirty="0">
                <a:solidFill>
                  <a:srgbClr val="000000"/>
                </a:solidFill>
              </a:rPr>
              <a:t>Float('12.4’)</a:t>
            </a:r>
          </a:p>
          <a:p>
            <a:pPr algn="l">
              <a:lnSpc>
                <a:spcPct val="125000"/>
              </a:lnSpc>
            </a:pPr>
            <a:endParaRPr lang="en-US" sz="1800" dirty="0">
              <a:solidFill>
                <a:srgbClr val="000000"/>
              </a:solidFill>
            </a:endParaRPr>
          </a:p>
          <a:p>
            <a:pPr algn="l">
              <a:lnSpc>
                <a:spcPct val="125000"/>
              </a:lnSpc>
            </a:pPr>
            <a:r>
              <a:rPr lang="en-US" sz="1800" dirty="0">
                <a:solidFill>
                  <a:srgbClr val="000000"/>
                </a:solidFill>
              </a:rPr>
              <a:t>If(greater(Int('12'), Float('12.4')),'</a:t>
            </a:r>
            <a:r>
              <a:rPr lang="en-US" sz="1800" dirty="0" err="1">
                <a:solidFill>
                  <a:srgbClr val="000000"/>
                </a:solidFill>
              </a:rPr>
              <a:t>Yes','No</a:t>
            </a:r>
            <a:r>
              <a:rPr lang="en-US" sz="1800" dirty="0">
                <a:solidFill>
                  <a:srgbClr val="000000"/>
                </a:solidFill>
              </a:rPr>
              <a:t>')</a:t>
            </a:r>
            <a:endParaRPr sz="1800" dirty="0">
              <a:solidFill>
                <a:srgbClr val="000000"/>
              </a:solidFill>
            </a:endParaRPr>
          </a:p>
        </p:txBody>
      </p:sp>
      <p:sp>
        <p:nvSpPr>
          <p:cNvPr id="5" name="New shape"/>
          <p:cNvSpPr/>
          <p:nvPr/>
        </p:nvSpPr>
        <p:spPr>
          <a:xfrm>
            <a:off x="417600" y="3061454"/>
            <a:ext cx="11358000" cy="369332"/>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sz="1800" dirty="0">
                <a:solidFill>
                  <a:srgbClr val="000000"/>
                </a:solidFill>
                <a:latin typeface="+mj-lt"/>
              </a:rPr>
              <a:t>Power Apps Formula</a:t>
            </a:r>
            <a:endParaRPr sz="1800" dirty="0">
              <a:solidFill>
                <a:srgbClr val="000000"/>
              </a:solidFill>
              <a:latin typeface="+mj-lt"/>
            </a:endParaRPr>
          </a:p>
        </p:txBody>
      </p:sp>
      <p:sp>
        <p:nvSpPr>
          <p:cNvPr id="6" name="Rectangle 1">
            <a:extLst>
              <a:ext uri="{FF2B5EF4-FFF2-40B4-BE49-F238E27FC236}">
                <a16:creationId xmlns:a16="http://schemas.microsoft.com/office/drawing/2014/main" id="{4D9CA240-2514-44BC-A769-F0524CFBCB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Power Apps Formula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39200"/>
            <a:ext cx="11358000" cy="548640"/>
          </a:xfrm>
        </p:spPr>
        <p:txBody>
          <a:bodyPr/>
          <a:lstStyle>
            <a:lvl1pPr>
              <a:defRPr>
                <a:solidFill>
                  <a:schemeClr val="tx1"/>
                </a:solidFill>
              </a:defRPr>
            </a:lvl1pPr>
          </a:lstStyle>
          <a:p>
            <a:r>
              <a:rPr lang="en-US" dirty="0"/>
              <a:t>Math functions</a:t>
            </a:r>
          </a:p>
        </p:txBody>
      </p:sp>
      <p:sp>
        <p:nvSpPr>
          <p:cNvPr id="3" name="Subtitle"/>
          <p:cNvSpPr>
            <a:spLocks noGrp="1"/>
          </p:cNvSpPr>
          <p:nvPr>
            <p:ph sz="quarter" idx="10"/>
          </p:nvPr>
        </p:nvSpPr>
        <p:spPr>
          <a:xfrm>
            <a:off x="417600" y="1435100"/>
            <a:ext cx="11358000"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Math functions do exactly as you would expect.</a:t>
            </a:r>
          </a:p>
        </p:txBody>
      </p:sp>
      <p:sp>
        <p:nvSpPr>
          <p:cNvPr id="4" name="New shape"/>
          <p:cNvSpPr/>
          <p:nvPr/>
        </p:nvSpPr>
        <p:spPr>
          <a:xfrm>
            <a:off x="417600" y="3438000"/>
            <a:ext cx="11358000" cy="151740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a:solidFill>
                  <a:srgbClr val="000000"/>
                </a:solidFill>
              </a:rPr>
              <a:t>Add(12, 13)</a:t>
            </a:r>
            <a:endParaRPr lang="en-US" sz="1800" dirty="0">
              <a:solidFill>
                <a:srgbClr val="000000"/>
              </a:solidFill>
            </a:endParaRPr>
          </a:p>
          <a:p>
            <a:pPr algn="l">
              <a:lnSpc>
                <a:spcPct val="125000"/>
              </a:lnSpc>
            </a:pPr>
            <a:endParaRPr lang="en-US" sz="1800" dirty="0">
              <a:solidFill>
                <a:srgbClr val="000000"/>
              </a:solidFill>
            </a:endParaRPr>
          </a:p>
          <a:p>
            <a:pPr algn="l">
              <a:lnSpc>
                <a:spcPct val="125000"/>
              </a:lnSpc>
            </a:pPr>
            <a:r>
              <a:rPr lang="en-US" sz="1800" dirty="0">
                <a:solidFill>
                  <a:srgbClr val="000000"/>
                </a:solidFill>
              </a:rPr>
              <a:t>add(add(12,13),15)</a:t>
            </a:r>
            <a:endParaRPr sz="1800" dirty="0">
              <a:solidFill>
                <a:srgbClr val="000000"/>
              </a:solidFill>
            </a:endParaRPr>
          </a:p>
        </p:txBody>
      </p:sp>
      <p:sp>
        <p:nvSpPr>
          <p:cNvPr id="5" name="New shape"/>
          <p:cNvSpPr/>
          <p:nvPr/>
        </p:nvSpPr>
        <p:spPr>
          <a:xfrm>
            <a:off x="417600" y="3060000"/>
            <a:ext cx="11358000" cy="37080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sz="1800" dirty="0">
                <a:solidFill>
                  <a:srgbClr val="000000"/>
                </a:solidFill>
                <a:latin typeface="+mj-lt"/>
              </a:rPr>
              <a:t>Power Apps Formula</a:t>
            </a:r>
            <a:endParaRPr sz="1800" dirty="0">
              <a:solidFill>
                <a:srgbClr val="000000"/>
              </a:solidFill>
              <a:latin typeface="+mj-lt"/>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39200"/>
            <a:ext cx="11358000" cy="548640"/>
          </a:xfrm>
        </p:spPr>
        <p:txBody>
          <a:bodyPr/>
          <a:lstStyle>
            <a:lvl1pPr>
              <a:defRPr>
                <a:solidFill>
                  <a:schemeClr val="tx1"/>
                </a:solidFill>
              </a:defRPr>
            </a:lvl1pPr>
          </a:lstStyle>
          <a:p>
            <a:r>
              <a:rPr lang="en-US" dirty="0"/>
              <a:t>Date and time functions</a:t>
            </a:r>
          </a:p>
        </p:txBody>
      </p:sp>
      <p:sp>
        <p:nvSpPr>
          <p:cNvPr id="3" name="Subtitle"/>
          <p:cNvSpPr>
            <a:spLocks noGrp="1"/>
          </p:cNvSpPr>
          <p:nvPr>
            <p:ph sz="quarter" idx="10"/>
          </p:nvPr>
        </p:nvSpPr>
        <p:spPr>
          <a:xfrm>
            <a:off x="417600" y="1435100"/>
            <a:ext cx="11358000"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t>These functions are used to return the current date and time, change time zones, find specific info about a date and time, and do other date/time manipulations.</a:t>
            </a:r>
          </a:p>
        </p:txBody>
      </p:sp>
      <p:sp>
        <p:nvSpPr>
          <p:cNvPr id="4" name="New shape"/>
          <p:cNvSpPr/>
          <p:nvPr/>
        </p:nvSpPr>
        <p:spPr>
          <a:xfrm>
            <a:off x="417600" y="4330800"/>
            <a:ext cx="113580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err="1">
                <a:solidFill>
                  <a:srgbClr val="000000"/>
                </a:solidFill>
              </a:rPr>
              <a:t>convertFromUtc</a:t>
            </a:r>
            <a:r>
              <a:rPr sz="1800" dirty="0">
                <a:solidFill>
                  <a:srgbClr val="000000"/>
                </a:solidFill>
              </a:rPr>
              <a:t>(</a:t>
            </a:r>
            <a:r>
              <a:rPr sz="1800" dirty="0" err="1">
                <a:solidFill>
                  <a:srgbClr val="000000"/>
                </a:solidFill>
              </a:rPr>
              <a:t>utcNow</a:t>
            </a:r>
            <a:r>
              <a:rPr sz="1800" dirty="0">
                <a:solidFill>
                  <a:srgbClr val="000000"/>
                </a:solidFill>
              </a:rPr>
              <a:t>(), 'Eastern Standard Time', 'dd-MM-</a:t>
            </a:r>
            <a:r>
              <a:rPr sz="1800" dirty="0" err="1">
                <a:solidFill>
                  <a:srgbClr val="000000"/>
                </a:solidFill>
              </a:rPr>
              <a:t>yyyy</a:t>
            </a:r>
            <a:r>
              <a:rPr sz="1800" dirty="0">
                <a:solidFill>
                  <a:srgbClr val="000000"/>
                </a:solidFill>
              </a:rPr>
              <a:t> </a:t>
            </a:r>
            <a:r>
              <a:rPr sz="1800" dirty="0" err="1">
                <a:solidFill>
                  <a:srgbClr val="000000"/>
                </a:solidFill>
              </a:rPr>
              <a:t>hh:mm</a:t>
            </a:r>
            <a:r>
              <a:rPr sz="1800" dirty="0">
                <a:solidFill>
                  <a:srgbClr val="000000"/>
                </a:solidFill>
              </a:rPr>
              <a:t> </a:t>
            </a:r>
            <a:r>
              <a:rPr sz="1800" dirty="0" err="1">
                <a:solidFill>
                  <a:srgbClr val="000000"/>
                </a:solidFill>
              </a:rPr>
              <a:t>tt</a:t>
            </a:r>
            <a:r>
              <a:rPr sz="1800" dirty="0">
                <a:solidFill>
                  <a:srgbClr val="000000"/>
                </a:solidFill>
              </a:rPr>
              <a:t>' )</a:t>
            </a:r>
          </a:p>
        </p:txBody>
      </p:sp>
      <p:sp>
        <p:nvSpPr>
          <p:cNvPr id="5" name="New shape"/>
          <p:cNvSpPr/>
          <p:nvPr/>
        </p:nvSpPr>
        <p:spPr>
          <a:xfrm>
            <a:off x="417600" y="3963600"/>
            <a:ext cx="11358000" cy="36720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sz="1800" dirty="0">
                <a:solidFill>
                  <a:srgbClr val="000000"/>
                </a:solidFill>
                <a:latin typeface="+mj-lt"/>
              </a:rPr>
              <a:t>Code</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57200"/>
            <a:ext cx="11358000" cy="548640"/>
          </a:xfrm>
        </p:spPr>
        <p:txBody>
          <a:bodyPr/>
          <a:lstStyle>
            <a:lvl1pPr>
              <a:defRPr>
                <a:solidFill>
                  <a:schemeClr val="tx1"/>
                </a:solidFill>
              </a:defRPr>
            </a:lvl1pPr>
          </a:lstStyle>
          <a:p>
            <a:r>
              <a:rPr lang="en-US" dirty="0"/>
              <a:t>Referencing functions</a:t>
            </a:r>
          </a:p>
        </p:txBody>
      </p:sp>
      <p:sp>
        <p:nvSpPr>
          <p:cNvPr id="3" name="Subtitle"/>
          <p:cNvSpPr>
            <a:spLocks noGrp="1"/>
          </p:cNvSpPr>
          <p:nvPr>
            <p:ph sz="quarter" idx="10"/>
          </p:nvPr>
        </p:nvSpPr>
        <p:spPr>
          <a:xfrm>
            <a:off x="417600" y="1043788"/>
            <a:ext cx="11358000"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t>The referencing functions are used to work with the outputs of your actions and triggers.</a:t>
            </a:r>
          </a:p>
        </p:txBody>
      </p:sp>
      <p:sp>
        <p:nvSpPr>
          <p:cNvPr id="4" name="New shape"/>
          <p:cNvSpPr/>
          <p:nvPr/>
        </p:nvSpPr>
        <p:spPr>
          <a:xfrm>
            <a:off x="417600" y="5549900"/>
            <a:ext cx="113580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triggerOutputs()['headers']['x-ms-user-name-encoded']</a:t>
            </a:r>
          </a:p>
        </p:txBody>
      </p:sp>
      <p:sp>
        <p:nvSpPr>
          <p:cNvPr id="5" name="New shape"/>
          <p:cNvSpPr/>
          <p:nvPr/>
        </p:nvSpPr>
        <p:spPr>
          <a:xfrm>
            <a:off x="417600" y="5184140"/>
            <a:ext cx="113580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sz="1800">
                <a:solidFill>
                  <a:srgbClr val="000000"/>
                </a:solidFill>
                <a:latin typeface="+mj-lt"/>
              </a:rPr>
              <a:t>Code</a:t>
            </a:r>
          </a:p>
        </p:txBody>
      </p:sp>
      <p:pic>
        <p:nvPicPr>
          <p:cNvPr id="6" name="Picture 5">
            <a:extLst>
              <a:ext uri="{FF2B5EF4-FFF2-40B4-BE49-F238E27FC236}">
                <a16:creationId xmlns:a16="http://schemas.microsoft.com/office/drawing/2014/main" id="{03994A7E-211C-40FE-A1FC-4D4FE0547D35}"/>
              </a:ext>
            </a:extLst>
          </p:cNvPr>
          <p:cNvPicPr>
            <a:picLocks noChangeAspect="1"/>
          </p:cNvPicPr>
          <p:nvPr/>
        </p:nvPicPr>
        <p:blipFill>
          <a:blip r:embed="rId3"/>
          <a:stretch>
            <a:fillRect/>
          </a:stretch>
        </p:blipFill>
        <p:spPr>
          <a:xfrm>
            <a:off x="3662362" y="2119902"/>
            <a:ext cx="3952875" cy="2790825"/>
          </a:xfrm>
          <a:prstGeom prst="rect">
            <a:avLst/>
          </a:prstGeom>
        </p:spPr>
      </p:pic>
      <p:sp>
        <p:nvSpPr>
          <p:cNvPr id="7" name="Rectangle 6">
            <a:extLst>
              <a:ext uri="{FF2B5EF4-FFF2-40B4-BE49-F238E27FC236}">
                <a16:creationId xmlns:a16="http://schemas.microsoft.com/office/drawing/2014/main" id="{BED3EF8C-A82C-411A-A983-1D418519D843}"/>
              </a:ext>
              <a:ext uri="{C183D7F6-B498-43B3-948B-1728B52AA6E4}">
                <adec:decorative xmlns:adec="http://schemas.microsoft.com/office/drawing/2017/decorative" val="1"/>
              </a:ext>
            </a:extLst>
          </p:cNvPr>
          <p:cNvSpPr/>
          <p:nvPr/>
        </p:nvSpPr>
        <p:spPr bwMode="auto">
          <a:xfrm>
            <a:off x="418643" y="2015148"/>
            <a:ext cx="11358000" cy="3006000"/>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57200"/>
            <a:ext cx="11358000" cy="548640"/>
          </a:xfrm>
        </p:spPr>
        <p:txBody>
          <a:bodyPr/>
          <a:lstStyle>
            <a:lvl1pPr>
              <a:defRPr>
                <a:solidFill>
                  <a:schemeClr val="tx1"/>
                </a:solidFill>
              </a:defRPr>
            </a:lvl1pPr>
          </a:lstStyle>
          <a:p>
            <a:r>
              <a:rPr lang="en-US" dirty="0"/>
              <a:t>Workflow functions</a:t>
            </a:r>
          </a:p>
        </p:txBody>
      </p:sp>
      <p:sp>
        <p:nvSpPr>
          <p:cNvPr id="3" name="Subtitle"/>
          <p:cNvSpPr>
            <a:spLocks noGrp="1"/>
          </p:cNvSpPr>
          <p:nvPr>
            <p:ph sz="quarter" idx="10"/>
          </p:nvPr>
        </p:nvSpPr>
        <p:spPr>
          <a:xfrm>
            <a:off x="417600" y="1435100"/>
            <a:ext cx="11358000"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t>The workflow functions are used to retrieve information about your flow and are</a:t>
            </a:r>
            <a:r>
              <a:rPr lang="en-US" sz="2400" dirty="0"/>
              <a:t> </a:t>
            </a:r>
            <a:r>
              <a:rPr sz="2400" dirty="0"/>
              <a:t>closely related to the referencing functions.</a:t>
            </a:r>
          </a:p>
        </p:txBody>
      </p:sp>
      <p:sp>
        <p:nvSpPr>
          <p:cNvPr id="4" name="New shape"/>
          <p:cNvSpPr/>
          <p:nvPr/>
        </p:nvSpPr>
        <p:spPr>
          <a:xfrm>
            <a:off x="417600" y="4330700"/>
            <a:ext cx="113580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Workflow().run.id</a:t>
            </a:r>
          </a:p>
        </p:txBody>
      </p:sp>
      <p:sp>
        <p:nvSpPr>
          <p:cNvPr id="5" name="New shape"/>
          <p:cNvSpPr/>
          <p:nvPr/>
        </p:nvSpPr>
        <p:spPr>
          <a:xfrm>
            <a:off x="417600" y="3964940"/>
            <a:ext cx="113580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sz="1800" dirty="0">
                <a:solidFill>
                  <a:srgbClr val="000000"/>
                </a:solidFill>
                <a:latin typeface="+mj-lt"/>
              </a:rPr>
              <a:t>Code</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57200"/>
            <a:ext cx="11358000" cy="548640"/>
          </a:xfrm>
        </p:spPr>
        <p:txBody>
          <a:bodyPr/>
          <a:lstStyle>
            <a:lvl1pPr>
              <a:defRPr>
                <a:solidFill>
                  <a:schemeClr val="tx1"/>
                </a:solidFill>
              </a:defRPr>
            </a:lvl1pPr>
          </a:lstStyle>
          <a:p>
            <a:r>
              <a:rPr lang="en-US" dirty="0"/>
              <a:t>URI parsing functions</a:t>
            </a:r>
          </a:p>
        </p:txBody>
      </p:sp>
      <p:sp>
        <p:nvSpPr>
          <p:cNvPr id="3" name="Subtitle"/>
          <p:cNvSpPr>
            <a:spLocks noGrp="1"/>
          </p:cNvSpPr>
          <p:nvPr>
            <p:ph sz="quarter" idx="10"/>
          </p:nvPr>
        </p:nvSpPr>
        <p:spPr>
          <a:xfrm>
            <a:off x="417600" y="1435100"/>
            <a:ext cx="11358000" cy="55399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t>These functions are used to dissect a URI that is passed in as a string.</a:t>
            </a:r>
          </a:p>
        </p:txBody>
      </p:sp>
      <p:sp>
        <p:nvSpPr>
          <p:cNvPr id="4" name="New shape"/>
          <p:cNvSpPr/>
          <p:nvPr/>
        </p:nvSpPr>
        <p:spPr>
          <a:xfrm>
            <a:off x="417600" y="4330800"/>
            <a:ext cx="113580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uriQuery('https://flow.microsoft.com/fakeurl?Test=Yes')</a:t>
            </a:r>
          </a:p>
        </p:txBody>
      </p:sp>
      <p:sp>
        <p:nvSpPr>
          <p:cNvPr id="5" name="New shape"/>
          <p:cNvSpPr/>
          <p:nvPr/>
        </p:nvSpPr>
        <p:spPr>
          <a:xfrm>
            <a:off x="417600" y="3963600"/>
            <a:ext cx="113580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sz="1800" dirty="0">
                <a:solidFill>
                  <a:srgbClr val="000000"/>
                </a:solidFill>
                <a:latin typeface="+mj-lt"/>
              </a:rPr>
              <a:t>Code</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7600" y="457200"/>
            <a:ext cx="11358000" cy="548640"/>
          </a:xfrm>
        </p:spPr>
        <p:txBody>
          <a:bodyPr/>
          <a:lstStyle>
            <a:lvl1pPr>
              <a:defRPr>
                <a:solidFill>
                  <a:schemeClr val="tx1"/>
                </a:solidFill>
              </a:defRPr>
            </a:lvl1pPr>
          </a:lstStyle>
          <a:p>
            <a:r>
              <a:rPr lang="en-US"/>
              <a:t>Manipulation functions</a:t>
            </a:r>
          </a:p>
        </p:txBody>
      </p:sp>
      <p:sp>
        <p:nvSpPr>
          <p:cNvPr id="3" name="Subtitle"/>
          <p:cNvSpPr>
            <a:spLocks noGrp="1"/>
          </p:cNvSpPr>
          <p:nvPr>
            <p:ph sz="quarter" idx="10"/>
          </p:nvPr>
        </p:nvSpPr>
        <p:spPr>
          <a:xfrm>
            <a:off x="417600" y="1435100"/>
            <a:ext cx="11358000" cy="55399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Manipulation functions are used </a:t>
            </a:r>
            <a:r>
              <a:rPr sz="2400" dirty="0"/>
              <a:t>to</a:t>
            </a:r>
            <a:r>
              <a:rPr dirty="0"/>
              <a:t> work with specific objects in your flow.</a:t>
            </a:r>
          </a:p>
        </p:txBody>
      </p:sp>
      <p:sp>
        <p:nvSpPr>
          <p:cNvPr id="4" name="New shape"/>
          <p:cNvSpPr/>
          <p:nvPr/>
        </p:nvSpPr>
        <p:spPr>
          <a:xfrm>
            <a:off x="417600" y="4330700"/>
            <a:ext cx="113580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Coalesce(null, 'Power Automate', 'Power Apps')</a:t>
            </a:r>
          </a:p>
        </p:txBody>
      </p:sp>
      <p:sp>
        <p:nvSpPr>
          <p:cNvPr id="5" name="New shape"/>
          <p:cNvSpPr/>
          <p:nvPr/>
        </p:nvSpPr>
        <p:spPr>
          <a:xfrm>
            <a:off x="417600" y="3964940"/>
            <a:ext cx="113580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sz="1800" dirty="0">
                <a:solidFill>
                  <a:srgbClr val="000000"/>
                </a:solidFill>
                <a:latin typeface="+mj-lt"/>
              </a:rPr>
              <a:t>Code</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1AF4C0-65E9-4243-BD63-90313F8774A4}"/>
              </a:ext>
            </a:extLst>
          </p:cNvPr>
          <p:cNvSpPr>
            <a:spLocks noGrp="1"/>
          </p:cNvSpPr>
          <p:nvPr>
            <p:ph type="title"/>
          </p:nvPr>
        </p:nvSpPr>
        <p:spPr/>
        <p:txBody>
          <a:bodyPr/>
          <a:lstStyle/>
          <a:p>
            <a:pPr>
              <a:lnSpc>
                <a:spcPct val="100000"/>
              </a:lnSpc>
            </a:pPr>
            <a:r>
              <a:rPr lang="en-US" dirty="0"/>
              <a:t>Exercise: Creating a manual flow and using expressions</a:t>
            </a:r>
            <a:br>
              <a:rPr lang="en-US" dirty="0"/>
            </a:br>
            <a:endParaRPr lang="en-US" dirty="0"/>
          </a:p>
        </p:txBody>
      </p:sp>
      <p:sp>
        <p:nvSpPr>
          <p:cNvPr id="16" name="TextBox 15">
            <a:extLst>
              <a:ext uri="{FF2B5EF4-FFF2-40B4-BE49-F238E27FC236}">
                <a16:creationId xmlns:a16="http://schemas.microsoft.com/office/drawing/2014/main" id="{EB93684A-4BDE-4624-88C0-5279FA14B6A4}"/>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exercise in the student manual</a:t>
            </a:r>
          </a:p>
        </p:txBody>
      </p:sp>
    </p:spTree>
    <p:extLst>
      <p:ext uri="{BB962C8B-B14F-4D97-AF65-F5344CB8AC3E}">
        <p14:creationId xmlns:p14="http://schemas.microsoft.com/office/powerpoint/2010/main" val="19348442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What is Power Automate?</a:t>
            </a:r>
          </a:p>
        </p:txBody>
      </p:sp>
      <p:sp>
        <p:nvSpPr>
          <p:cNvPr id="5" name="Text Placeholder 4">
            <a:extLst>
              <a:ext uri="{FF2B5EF4-FFF2-40B4-BE49-F238E27FC236}">
                <a16:creationId xmlns:a16="http://schemas.microsoft.com/office/drawing/2014/main" id="{65F3674C-E684-46E3-A344-1CDD9732F733}"/>
              </a:ext>
            </a:extLst>
          </p:cNvPr>
          <p:cNvSpPr>
            <a:spLocks noGrp="1"/>
          </p:cNvSpPr>
          <p:nvPr>
            <p:ph type="body" sz="quarter" idx="42"/>
          </p:nvPr>
        </p:nvSpPr>
        <p:spPr/>
        <p:txBody>
          <a:bodyPr/>
          <a:lstStyle/>
          <a:p>
            <a:r>
              <a:rPr lang="en-US" sz="2400" dirty="0"/>
              <a:t>Power Automate is an online workflow service that automates actions across the most common apps and services</a:t>
            </a:r>
          </a:p>
        </p:txBody>
      </p:sp>
      <p:pic>
        <p:nvPicPr>
          <p:cNvPr id="12" name="Picture Placeholder 11" descr="Icons of Office 365 Outlook, SharePoint, OneDrive for Business, Microsoft Forms, RSS, SQL Server, Power BI, Azure DevOps, Approvals, Twitter, Excel Online and Dynamics 365">
            <a:extLst>
              <a:ext uri="{FF2B5EF4-FFF2-40B4-BE49-F238E27FC236}">
                <a16:creationId xmlns:a16="http://schemas.microsoft.com/office/drawing/2014/main" id="{086AFF09-4233-4F91-AA5C-3A3F66AC7977}"/>
              </a:ext>
            </a:extLst>
          </p:cNvPr>
          <p:cNvPicPr>
            <a:picLocks noGrp="1" noChangeAspect="1"/>
          </p:cNvPicPr>
          <p:nvPr>
            <p:ph type="pic" sz="quarter" idx="15"/>
          </p:nvPr>
        </p:nvPicPr>
        <p:blipFill rotWithShape="1">
          <a:blip r:embed="rId3"/>
          <a:srcRect l="-10645" t="-1140" r="-10645" b="-1140"/>
          <a:stretch/>
        </p:blipFill>
        <p:spPr>
          <a:xfrm>
            <a:off x="6349678" y="1564130"/>
            <a:ext cx="5303845" cy="4746143"/>
          </a:xfrm>
          <a:solidFill>
            <a:schemeClr val="bg1"/>
          </a:solidFill>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What can you do with Power Automate?</a:t>
            </a:r>
          </a:p>
        </p:txBody>
      </p:sp>
      <p:sp>
        <p:nvSpPr>
          <p:cNvPr id="27" name="Text Placeholder 26">
            <a:extLst>
              <a:ext uri="{FF2B5EF4-FFF2-40B4-BE49-F238E27FC236}">
                <a16:creationId xmlns:a16="http://schemas.microsoft.com/office/drawing/2014/main" id="{3BD5547A-3630-43F1-8C66-88AEFCFDC785}"/>
              </a:ext>
            </a:extLst>
          </p:cNvPr>
          <p:cNvSpPr>
            <a:spLocks noGrp="1"/>
          </p:cNvSpPr>
          <p:nvPr>
            <p:ph type="body" sz="quarter" idx="20"/>
          </p:nvPr>
        </p:nvSpPr>
        <p:spPr>
          <a:xfrm>
            <a:off x="431095" y="1183948"/>
            <a:ext cx="11328812" cy="1415772"/>
          </a:xfrm>
        </p:spPr>
        <p:txBody>
          <a:bodyPr/>
          <a:lstStyle/>
          <a:p>
            <a:pPr marL="0" indent="0">
              <a:spcBef>
                <a:spcPts val="1800"/>
              </a:spcBef>
              <a:buNone/>
            </a:pPr>
            <a:r>
              <a:rPr lang="en-US" dirty="0">
                <a:latin typeface="+mn-lt"/>
              </a:rPr>
              <a:t>Use Power Automate to automate workflows between your favorite applications and services, sync files, get notifications, collect data, and much more</a:t>
            </a:r>
          </a:p>
          <a:p>
            <a:pPr marL="0" indent="0">
              <a:spcBef>
                <a:spcPts val="2400"/>
              </a:spcBef>
              <a:buNone/>
            </a:pPr>
            <a:r>
              <a:rPr lang="en-US" dirty="0"/>
              <a:t>For example, you can automate these tasks:</a:t>
            </a:r>
          </a:p>
        </p:txBody>
      </p:sp>
      <p:sp>
        <p:nvSpPr>
          <p:cNvPr id="23" name="Text Placeholder 22">
            <a:extLst>
              <a:ext uri="{FF2B5EF4-FFF2-40B4-BE49-F238E27FC236}">
                <a16:creationId xmlns:a16="http://schemas.microsoft.com/office/drawing/2014/main" id="{57658A10-1643-4688-B129-7C1D8EAF69ED}"/>
              </a:ext>
            </a:extLst>
          </p:cNvPr>
          <p:cNvSpPr>
            <a:spLocks noGrp="1"/>
          </p:cNvSpPr>
          <p:nvPr>
            <p:ph type="body" sz="quarter" idx="11"/>
          </p:nvPr>
        </p:nvSpPr>
        <p:spPr>
          <a:xfrm>
            <a:off x="431096" y="2834405"/>
            <a:ext cx="2134053" cy="2456809"/>
          </a:xfrm>
        </p:spPr>
        <p:txBody>
          <a:bodyPr/>
          <a:lstStyle/>
          <a:p>
            <a:r>
              <a:rPr lang="en-US" sz="2000" b="0" dirty="0"/>
              <a:t>Instantly respond to high-priority notifications or emails</a:t>
            </a:r>
          </a:p>
        </p:txBody>
      </p:sp>
      <p:sp>
        <p:nvSpPr>
          <p:cNvPr id="24" name="Text Placeholder 23">
            <a:extLst>
              <a:ext uri="{FF2B5EF4-FFF2-40B4-BE49-F238E27FC236}">
                <a16:creationId xmlns:a16="http://schemas.microsoft.com/office/drawing/2014/main" id="{F9D7D2F8-E9DD-461A-9225-2A6257BACA87}"/>
              </a:ext>
            </a:extLst>
          </p:cNvPr>
          <p:cNvSpPr>
            <a:spLocks noGrp="1"/>
          </p:cNvSpPr>
          <p:nvPr>
            <p:ph type="body" sz="quarter" idx="15"/>
          </p:nvPr>
        </p:nvSpPr>
        <p:spPr>
          <a:xfrm>
            <a:off x="2729786" y="2832989"/>
            <a:ext cx="2134053" cy="2456809"/>
          </a:xfrm>
        </p:spPr>
        <p:txBody>
          <a:bodyPr/>
          <a:lstStyle/>
          <a:p>
            <a:r>
              <a:rPr lang="en-US" sz="2000" b="0" dirty="0"/>
              <a:t>Capture, track, and follow up with new sales leads</a:t>
            </a:r>
          </a:p>
        </p:txBody>
      </p:sp>
      <p:sp>
        <p:nvSpPr>
          <p:cNvPr id="25" name="Text Placeholder 24">
            <a:extLst>
              <a:ext uri="{FF2B5EF4-FFF2-40B4-BE49-F238E27FC236}">
                <a16:creationId xmlns:a16="http://schemas.microsoft.com/office/drawing/2014/main" id="{0A16D968-BB38-4C62-BD2C-3B65C67F43AF}"/>
              </a:ext>
            </a:extLst>
          </p:cNvPr>
          <p:cNvSpPr>
            <a:spLocks noGrp="1"/>
          </p:cNvSpPr>
          <p:nvPr>
            <p:ph type="body" sz="quarter" idx="17"/>
          </p:nvPr>
        </p:nvSpPr>
        <p:spPr>
          <a:xfrm>
            <a:off x="5028476" y="2832989"/>
            <a:ext cx="2134053" cy="2456809"/>
          </a:xfrm>
        </p:spPr>
        <p:txBody>
          <a:bodyPr/>
          <a:lstStyle/>
          <a:p>
            <a:r>
              <a:rPr lang="en-US" sz="2000" b="0" dirty="0"/>
              <a:t>Copy all email attachments to your OneDrive for Business account</a:t>
            </a:r>
          </a:p>
        </p:txBody>
      </p:sp>
      <p:sp>
        <p:nvSpPr>
          <p:cNvPr id="26" name="Text Placeholder 25">
            <a:extLst>
              <a:ext uri="{FF2B5EF4-FFF2-40B4-BE49-F238E27FC236}">
                <a16:creationId xmlns:a16="http://schemas.microsoft.com/office/drawing/2014/main" id="{BE1DEE3E-82B8-4866-B432-B15176F74736}"/>
              </a:ext>
            </a:extLst>
          </p:cNvPr>
          <p:cNvSpPr>
            <a:spLocks noGrp="1"/>
          </p:cNvSpPr>
          <p:nvPr>
            <p:ph type="body" sz="quarter" idx="19"/>
          </p:nvPr>
        </p:nvSpPr>
        <p:spPr>
          <a:xfrm>
            <a:off x="7327166" y="2832989"/>
            <a:ext cx="2134053" cy="2456809"/>
          </a:xfrm>
        </p:spPr>
        <p:txBody>
          <a:bodyPr/>
          <a:lstStyle/>
          <a:p>
            <a:r>
              <a:rPr lang="en-US" sz="2000" b="0" dirty="0"/>
              <a:t>Collect data about your business, and share that information with your team</a:t>
            </a:r>
          </a:p>
        </p:txBody>
      </p:sp>
      <p:sp>
        <p:nvSpPr>
          <p:cNvPr id="28" name="Text Placeholder 27">
            <a:extLst>
              <a:ext uri="{FF2B5EF4-FFF2-40B4-BE49-F238E27FC236}">
                <a16:creationId xmlns:a16="http://schemas.microsoft.com/office/drawing/2014/main" id="{429A65E5-23DD-4373-8228-2C0902904472}"/>
              </a:ext>
            </a:extLst>
          </p:cNvPr>
          <p:cNvSpPr>
            <a:spLocks noGrp="1"/>
          </p:cNvSpPr>
          <p:nvPr>
            <p:ph type="body" sz="quarter" idx="21"/>
          </p:nvPr>
        </p:nvSpPr>
        <p:spPr>
          <a:xfrm>
            <a:off x="9625854" y="2832989"/>
            <a:ext cx="2134053" cy="2456809"/>
          </a:xfrm>
        </p:spPr>
        <p:txBody>
          <a:bodyPr/>
          <a:lstStyle/>
          <a:p>
            <a:r>
              <a:rPr lang="en-US" sz="2000" b="0" dirty="0"/>
              <a:t>Automate approval workflows</a:t>
            </a:r>
          </a:p>
        </p:txBody>
      </p:sp>
    </p:spTree>
    <p:extLst>
      <p:ext uri="{BB962C8B-B14F-4D97-AF65-F5344CB8AC3E}">
        <p14:creationId xmlns:p14="http://schemas.microsoft.com/office/powerpoint/2010/main" val="1861644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F451D2-4799-4E11-B32A-EF241EC60F54}"/>
              </a:ext>
            </a:extLst>
          </p:cNvPr>
          <p:cNvSpPr>
            <a:spLocks noGrp="1"/>
          </p:cNvSpPr>
          <p:nvPr>
            <p:ph type="title"/>
          </p:nvPr>
        </p:nvSpPr>
        <p:spPr>
          <a:xfrm>
            <a:off x="418643" y="440494"/>
            <a:ext cx="11354714" cy="728448"/>
          </a:xfrm>
        </p:spPr>
        <p:txBody>
          <a:bodyPr wrap="square" anchor="t">
            <a:normAutofit/>
          </a:bodyPr>
          <a:lstStyle/>
          <a:p>
            <a:r>
              <a:rPr lang="en-US" dirty="0"/>
              <a:t>A brief tour of Power Automate</a:t>
            </a:r>
          </a:p>
        </p:txBody>
      </p:sp>
      <p:sp>
        <p:nvSpPr>
          <p:cNvPr id="5" name="Text Placeholder 4">
            <a:extLst>
              <a:ext uri="{FF2B5EF4-FFF2-40B4-BE49-F238E27FC236}">
                <a16:creationId xmlns:a16="http://schemas.microsoft.com/office/drawing/2014/main" id="{F2F77821-F8A4-49D7-86E4-13B600436330}"/>
              </a:ext>
            </a:extLst>
          </p:cNvPr>
          <p:cNvSpPr>
            <a:spLocks noGrp="1"/>
          </p:cNvSpPr>
          <p:nvPr>
            <p:ph type="body" sz="quarter" idx="42"/>
          </p:nvPr>
        </p:nvSpPr>
        <p:spPr>
          <a:xfrm>
            <a:off x="418644" y="1456897"/>
            <a:ext cx="3659644" cy="4960609"/>
          </a:xfrm>
        </p:spPr>
        <p:txBody>
          <a:bodyPr wrap="square" anchor="t">
            <a:normAutofit/>
          </a:bodyPr>
          <a:lstStyle/>
          <a:p>
            <a:r>
              <a:rPr lang="en-US" noProof="0"/>
              <a:t>Flows can be created from: Make.powerapps.com</a:t>
            </a:r>
          </a:p>
        </p:txBody>
      </p:sp>
      <p:pic>
        <p:nvPicPr>
          <p:cNvPr id="3" name="Picture 2">
            <a:extLst>
              <a:ext uri="{FF2B5EF4-FFF2-40B4-BE49-F238E27FC236}">
                <a16:creationId xmlns:a16="http://schemas.microsoft.com/office/drawing/2014/main" id="{4DB4D893-4CA7-44BE-8043-81E5CD66B5EB}"/>
              </a:ext>
            </a:extLst>
          </p:cNvPr>
          <p:cNvPicPr>
            <a:picLocks noChangeAspect="1"/>
          </p:cNvPicPr>
          <p:nvPr/>
        </p:nvPicPr>
        <p:blipFill rotWithShape="1">
          <a:blip r:embed="rId3"/>
          <a:srcRect b="4088"/>
          <a:stretch/>
        </p:blipFill>
        <p:spPr>
          <a:xfrm>
            <a:off x="4432300" y="1564130"/>
            <a:ext cx="7221223" cy="4709670"/>
          </a:xfrm>
          <a:prstGeom prst="rect">
            <a:avLst/>
          </a:prstGeom>
          <a:noFill/>
          <a:ln w="19050">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88A1FFD7-961D-4FD6-A6CD-9FBF5E537598}"/>
              </a:ext>
            </a:extLst>
          </p:cNvPr>
          <p:cNvSpPr>
            <a:spLocks noGrp="1"/>
          </p:cNvSpPr>
          <p:nvPr>
            <p:ph type="title"/>
          </p:nvPr>
        </p:nvSpPr>
        <p:spPr/>
        <p:txBody>
          <a:bodyPr/>
          <a:lstStyle/>
          <a:p>
            <a:r>
              <a:rPr lang="en-US" dirty="0"/>
              <a:t>Power Automate screen</a:t>
            </a:r>
          </a:p>
        </p:txBody>
      </p:sp>
      <p:sp>
        <p:nvSpPr>
          <p:cNvPr id="120" name="Text Placeholder 119">
            <a:extLst>
              <a:ext uri="{FF2B5EF4-FFF2-40B4-BE49-F238E27FC236}">
                <a16:creationId xmlns:a16="http://schemas.microsoft.com/office/drawing/2014/main" id="{BC289AE8-F76C-4EC2-931E-96E6B36BD694}"/>
              </a:ext>
            </a:extLst>
          </p:cNvPr>
          <p:cNvSpPr>
            <a:spLocks noGrp="1"/>
          </p:cNvSpPr>
          <p:nvPr>
            <p:ph type="body" sz="quarter" idx="25"/>
          </p:nvPr>
        </p:nvSpPr>
        <p:spPr/>
        <p:txBody>
          <a:bodyPr/>
          <a:lstStyle/>
          <a:p>
            <a:r>
              <a:rPr lang="en-US" noProof="0" dirty="0"/>
              <a:t>When you sign into Power Automate, you’ll find these menus:</a:t>
            </a:r>
          </a:p>
        </p:txBody>
      </p:sp>
      <p:sp>
        <p:nvSpPr>
          <p:cNvPr id="109" name="Text Placeholder 108">
            <a:extLst>
              <a:ext uri="{FF2B5EF4-FFF2-40B4-BE49-F238E27FC236}">
                <a16:creationId xmlns:a16="http://schemas.microsoft.com/office/drawing/2014/main" id="{A0200ADC-174B-4BE7-9566-CFA0356B674A}"/>
              </a:ext>
            </a:extLst>
          </p:cNvPr>
          <p:cNvSpPr>
            <a:spLocks noGrp="1"/>
          </p:cNvSpPr>
          <p:nvPr>
            <p:ph type="body" sz="quarter" idx="11"/>
          </p:nvPr>
        </p:nvSpPr>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normalizeH="0" baseline="0" noProof="0" dirty="0">
                <a:ln>
                  <a:noFill/>
                </a:ln>
                <a:effectLst/>
                <a:uLnTx/>
                <a:uFillTx/>
                <a:latin typeface="+mj-lt"/>
                <a:ea typeface="+mn-ea"/>
                <a:cs typeface="+mn-cs"/>
              </a:rPr>
              <a:t>Action items: </a:t>
            </a:r>
            <a:r>
              <a:rPr kumimoji="0" lang="en-US" sz="2000" b="0" i="0" u="none" strike="noStrike" kern="1200" cap="none" normalizeH="0" baseline="0" noProof="0" dirty="0">
                <a:ln>
                  <a:noFill/>
                </a:ln>
                <a:effectLst/>
                <a:uLnTx/>
                <a:uFillTx/>
                <a:ea typeface="+mn-ea"/>
                <a:cs typeface="+mn-cs"/>
              </a:rPr>
              <a:t>Where you manage approvals</a:t>
            </a:r>
          </a:p>
        </p:txBody>
      </p:sp>
      <p:sp>
        <p:nvSpPr>
          <p:cNvPr id="124" name="Text Placeholder 123">
            <a:extLst>
              <a:ext uri="{FF2B5EF4-FFF2-40B4-BE49-F238E27FC236}">
                <a16:creationId xmlns:a16="http://schemas.microsoft.com/office/drawing/2014/main" id="{EF31EF42-FC02-4662-B713-2C873BB913A7}"/>
              </a:ext>
            </a:extLst>
          </p:cNvPr>
          <p:cNvSpPr>
            <a:spLocks noGrp="1"/>
          </p:cNvSpPr>
          <p:nvPr>
            <p:ph type="body" sz="quarter" idx="15"/>
          </p:nvPr>
        </p:nvSpPr>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normalizeH="0" baseline="0" noProof="0" dirty="0">
                <a:ln>
                  <a:noFill/>
                </a:ln>
                <a:effectLst/>
                <a:uLnTx/>
                <a:uFillTx/>
                <a:latin typeface="+mj-lt"/>
                <a:ea typeface="+mn-ea"/>
                <a:cs typeface="+mn-cs"/>
              </a:rPr>
              <a:t>My flows: </a:t>
            </a:r>
            <a:r>
              <a:rPr lang="en-US" sz="2000" dirty="0"/>
              <a:t>Where your flows reside</a:t>
            </a:r>
          </a:p>
        </p:txBody>
      </p:sp>
      <p:sp>
        <p:nvSpPr>
          <p:cNvPr id="125" name="Text Placeholder 124">
            <a:extLst>
              <a:ext uri="{FF2B5EF4-FFF2-40B4-BE49-F238E27FC236}">
                <a16:creationId xmlns:a16="http://schemas.microsoft.com/office/drawing/2014/main" id="{164B57C5-CBAC-4784-9F26-DE80AD910680}"/>
              </a:ext>
            </a:extLst>
          </p:cNvPr>
          <p:cNvSpPr>
            <a:spLocks noGrp="1"/>
          </p:cNvSpPr>
          <p:nvPr>
            <p:ph type="body" sz="quarter" idx="17"/>
          </p:nvPr>
        </p:nvSpPr>
        <p:spPr/>
        <p:txBody>
          <a:bodyPr/>
          <a:lstStyle/>
          <a:p>
            <a:r>
              <a:rPr kumimoji="0" lang="en-US" sz="2000" b="0" i="0" u="none" strike="noStrike" kern="1200" cap="none" normalizeH="0" baseline="0" noProof="0" dirty="0">
                <a:ln>
                  <a:noFill/>
                </a:ln>
                <a:effectLst/>
                <a:uLnTx/>
                <a:uFillTx/>
                <a:latin typeface="+mj-lt"/>
                <a:ea typeface="+mn-ea"/>
                <a:cs typeface="+mn-cs"/>
              </a:rPr>
              <a:t>Create: </a:t>
            </a:r>
            <a:r>
              <a:rPr lang="en-US" sz="2000" dirty="0"/>
              <a:t>Where you start a new flow</a:t>
            </a:r>
          </a:p>
        </p:txBody>
      </p:sp>
      <p:sp>
        <p:nvSpPr>
          <p:cNvPr id="126" name="Text Placeholder 125">
            <a:extLst>
              <a:ext uri="{FF2B5EF4-FFF2-40B4-BE49-F238E27FC236}">
                <a16:creationId xmlns:a16="http://schemas.microsoft.com/office/drawing/2014/main" id="{51479924-3BD0-45B0-A096-B679B20F6B16}"/>
              </a:ext>
            </a:extLst>
          </p:cNvPr>
          <p:cNvSpPr>
            <a:spLocks noGrp="1"/>
          </p:cNvSpPr>
          <p:nvPr>
            <p:ph type="body" sz="quarter" idx="19"/>
          </p:nvPr>
        </p:nvSpPr>
        <p:spPr/>
        <p:txBody>
          <a:bodyPr/>
          <a:lstStyle/>
          <a:p>
            <a:r>
              <a:rPr kumimoji="0" lang="en-US" sz="2000" b="0" i="0" u="none" strike="noStrike" kern="1200" cap="none" normalizeH="0" baseline="0" noProof="0" dirty="0">
                <a:ln>
                  <a:noFill/>
                </a:ln>
                <a:effectLst/>
                <a:uLnTx/>
                <a:uFillTx/>
                <a:latin typeface="+mj-lt"/>
                <a:ea typeface="+mn-ea"/>
                <a:cs typeface="+mn-cs"/>
              </a:rPr>
              <a:t>Templates: </a:t>
            </a:r>
            <a:r>
              <a:rPr lang="en-US" sz="2000" dirty="0"/>
              <a:t>Where you can look at popular templates </a:t>
            </a:r>
          </a:p>
        </p:txBody>
      </p:sp>
      <p:sp>
        <p:nvSpPr>
          <p:cNvPr id="129" name="Text Placeholder 128">
            <a:extLst>
              <a:ext uri="{FF2B5EF4-FFF2-40B4-BE49-F238E27FC236}">
                <a16:creationId xmlns:a16="http://schemas.microsoft.com/office/drawing/2014/main" id="{01D896ED-D93C-4444-9199-F0235A0192DF}"/>
              </a:ext>
            </a:extLst>
          </p:cNvPr>
          <p:cNvSpPr>
            <a:spLocks noGrp="1"/>
          </p:cNvSpPr>
          <p:nvPr>
            <p:ph type="body" sz="quarter" idx="24"/>
          </p:nvPr>
        </p:nvSpPr>
        <p:spPr/>
        <p:txBody>
          <a:bodyPr/>
          <a:lstStyle/>
          <a:p>
            <a:r>
              <a:rPr kumimoji="0" lang="en-US" sz="2000" b="0" i="0" u="none" strike="noStrike" kern="1200" cap="none" normalizeH="0" baseline="0" noProof="0" dirty="0">
                <a:ln>
                  <a:noFill/>
                </a:ln>
                <a:effectLst/>
                <a:uLnTx/>
                <a:uFillTx/>
                <a:latin typeface="+mj-lt"/>
                <a:ea typeface="+mn-ea"/>
                <a:cs typeface="+mn-cs"/>
              </a:rPr>
              <a:t>Connectors: </a:t>
            </a:r>
            <a:r>
              <a:rPr lang="en-US" sz="2000" dirty="0"/>
              <a:t>Where you can connect from one service to another</a:t>
            </a:r>
          </a:p>
        </p:txBody>
      </p:sp>
      <p:sp>
        <p:nvSpPr>
          <p:cNvPr id="128" name="Text Placeholder 127">
            <a:extLst>
              <a:ext uri="{FF2B5EF4-FFF2-40B4-BE49-F238E27FC236}">
                <a16:creationId xmlns:a16="http://schemas.microsoft.com/office/drawing/2014/main" id="{B71CA061-7E6F-4B87-8624-4D5B76188340}"/>
              </a:ext>
            </a:extLst>
          </p:cNvPr>
          <p:cNvSpPr>
            <a:spLocks noGrp="1"/>
          </p:cNvSpPr>
          <p:nvPr>
            <p:ph type="body" sz="quarter" idx="23"/>
          </p:nvPr>
        </p:nvSpPr>
        <p:spPr/>
        <p:txBody>
          <a:bodyPr/>
          <a:lstStyle/>
          <a:p>
            <a:r>
              <a:rPr kumimoji="0" lang="en-US" sz="2000" b="0" i="0" u="none" strike="noStrike" kern="1200" cap="none" normalizeH="0" baseline="0" noProof="0" dirty="0">
                <a:ln>
                  <a:noFill/>
                </a:ln>
                <a:effectLst/>
                <a:uLnTx/>
                <a:uFillTx/>
                <a:latin typeface="+mj-lt"/>
                <a:ea typeface="+mn-ea"/>
                <a:cs typeface="+mn-cs"/>
              </a:rPr>
              <a:t>Data: </a:t>
            </a:r>
            <a:r>
              <a:rPr lang="en-US" sz="2000" dirty="0"/>
              <a:t>Where you can access tables, connections, custom connectors and gateways</a:t>
            </a:r>
          </a:p>
        </p:txBody>
      </p:sp>
      <p:sp>
        <p:nvSpPr>
          <p:cNvPr id="127" name="Text Placeholder 126">
            <a:extLst>
              <a:ext uri="{FF2B5EF4-FFF2-40B4-BE49-F238E27FC236}">
                <a16:creationId xmlns:a16="http://schemas.microsoft.com/office/drawing/2014/main" id="{B65F1020-5428-445A-AABB-37FB781C7758}"/>
              </a:ext>
            </a:extLst>
          </p:cNvPr>
          <p:cNvSpPr>
            <a:spLocks noGrp="1"/>
          </p:cNvSpPr>
          <p:nvPr>
            <p:ph type="body" sz="quarter" idx="21"/>
          </p:nvPr>
        </p:nvSpPr>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normalizeH="0" baseline="0" noProof="0" dirty="0">
                <a:ln>
                  <a:noFill/>
                </a:ln>
                <a:effectLst/>
                <a:uLnTx/>
                <a:uFillTx/>
                <a:latin typeface="+mj-lt"/>
                <a:ea typeface="+mn-ea"/>
                <a:cs typeface="+mn-cs"/>
              </a:rPr>
              <a:t>Solutions: </a:t>
            </a:r>
            <a:r>
              <a:rPr lang="en-US" sz="2000" dirty="0"/>
              <a:t>Where you can manage your solutions</a:t>
            </a:r>
          </a:p>
        </p:txBody>
      </p:sp>
    </p:spTree>
    <p:extLst>
      <p:ext uri="{BB962C8B-B14F-4D97-AF65-F5344CB8AC3E}">
        <p14:creationId xmlns:p14="http://schemas.microsoft.com/office/powerpoint/2010/main" val="17813499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9513D4-7C19-4663-A44B-18E51D9B798D}"/>
              </a:ext>
            </a:extLst>
          </p:cNvPr>
          <p:cNvSpPr>
            <a:spLocks noGrp="1"/>
          </p:cNvSpPr>
          <p:nvPr>
            <p:ph type="title"/>
          </p:nvPr>
        </p:nvSpPr>
        <p:spPr/>
        <p:txBody>
          <a:bodyPr/>
          <a:lstStyle/>
          <a:p>
            <a:r>
              <a:rPr lang="en-US" dirty="0"/>
              <a:t>Example: Purchase order approval</a:t>
            </a:r>
          </a:p>
        </p:txBody>
      </p:sp>
      <p:pic>
        <p:nvPicPr>
          <p:cNvPr id="1026" name="Picture 2" descr="Flow edit form">
            <a:extLst>
              <a:ext uri="{FF2B5EF4-FFF2-40B4-BE49-F238E27FC236}">
                <a16:creationId xmlns:a16="http://schemas.microsoft.com/office/drawing/2014/main" id="{A71634C7-E4B5-4AFA-9FF5-67D2FE4E2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072" t="-3047" r="-70076" b="-2727"/>
          <a:stretch/>
        </p:blipFill>
        <p:spPr bwMode="auto">
          <a:xfrm>
            <a:off x="432088" y="1457325"/>
            <a:ext cx="11327820" cy="4960180"/>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08425"/>
      </p:ext>
    </p:extLst>
  </p:cSld>
  <p:clrMapOvr>
    <a:masterClrMapping/>
  </p:clrMapOvr>
  <p:transition>
    <p:fade/>
  </p:transition>
</p:sld>
</file>

<file path=ppt/theme/theme1.xml><?xml version="1.0" encoding="utf-8"?>
<a:theme xmlns:a="http://schemas.openxmlformats.org/drawingml/2006/main" name="1_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F1A97C2-FD0B-438D-BBC8-C9A0495A9B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f760b7-3ac7-4136-9613-efba1616ad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241</TotalTime>
  <Words>6403</Words>
  <Application>Microsoft Office PowerPoint</Application>
  <PresentationFormat>Widescreen</PresentationFormat>
  <Paragraphs>483</Paragraphs>
  <Slides>48</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Calibri</vt:lpstr>
      <vt:lpstr>Consolas</vt:lpstr>
      <vt:lpstr>Segoe UI</vt:lpstr>
      <vt:lpstr>Segoe UI Light</vt:lpstr>
      <vt:lpstr>Segoe UI Semibold</vt:lpstr>
      <vt:lpstr>Wingdings</vt:lpstr>
      <vt:lpstr>1_Microsoft Power Platform Template</vt:lpstr>
      <vt:lpstr>2_Microsoft Power Platform Template</vt:lpstr>
      <vt:lpstr>Automate a business process using Power Automate</vt:lpstr>
      <vt:lpstr>Agenda </vt:lpstr>
      <vt:lpstr>Microsoft PL-400 Collection on Learn</vt:lpstr>
      <vt:lpstr>Get started with Power Automate</vt:lpstr>
      <vt:lpstr>What is Power Automate?</vt:lpstr>
      <vt:lpstr>What can you do with Power Automate?</vt:lpstr>
      <vt:lpstr>A brief tour of Power Automate</vt:lpstr>
      <vt:lpstr>Power Automate screen</vt:lpstr>
      <vt:lpstr>Example: Purchase order approval</vt:lpstr>
      <vt:lpstr>Example: Purchase order approval </vt:lpstr>
      <vt:lpstr>Types of Power Automate flows</vt:lpstr>
      <vt:lpstr>Key concepts</vt:lpstr>
      <vt:lpstr>Demo: Building a flow</vt:lpstr>
      <vt:lpstr>Exercise: Create your first flow</vt:lpstr>
      <vt:lpstr>Exercise: Create recurring flows</vt:lpstr>
      <vt:lpstr>Exercise: Exercise - Share flows</vt:lpstr>
      <vt:lpstr>Exercise: Troubleshoot flows</vt:lpstr>
      <vt:lpstr>Build more complex flows</vt:lpstr>
      <vt:lpstr>Dynamic content</vt:lpstr>
      <vt:lpstr>Expressions</vt:lpstr>
      <vt:lpstr>Exercise: Build an approval request</vt:lpstr>
      <vt:lpstr>Exercise: Build a flow that processes an approval</vt:lpstr>
      <vt:lpstr>Exercise: Build a flow that runs at recurring time intervals</vt:lpstr>
      <vt:lpstr>Use the Admin center to manage environments and data policies in Power Automate</vt:lpstr>
      <vt:lpstr>Administering flows</vt:lpstr>
      <vt:lpstr>Administer flows </vt:lpstr>
      <vt:lpstr>Environments</vt:lpstr>
      <vt:lpstr>Export a flow</vt:lpstr>
      <vt:lpstr>Exercise: Export and import flows</vt:lpstr>
      <vt:lpstr>Exercise: Distribute button flows</vt:lpstr>
      <vt:lpstr>Introduction to expressions in Power Automate</vt:lpstr>
      <vt:lpstr>Introduction to expressions</vt:lpstr>
      <vt:lpstr>Get started with expressions</vt:lpstr>
      <vt:lpstr>Auto suggest, hints, and links in the formula bar</vt:lpstr>
      <vt:lpstr>Comments make things easier</vt:lpstr>
      <vt:lpstr>Defining text</vt:lpstr>
      <vt:lpstr>Types of functions</vt:lpstr>
      <vt:lpstr>String functions</vt:lpstr>
      <vt:lpstr>Collection functions</vt:lpstr>
      <vt:lpstr>Logical functions</vt:lpstr>
      <vt:lpstr>Conversion functions</vt:lpstr>
      <vt:lpstr>Math functions</vt:lpstr>
      <vt:lpstr>Date and time functions</vt:lpstr>
      <vt:lpstr>Referencing functions</vt:lpstr>
      <vt:lpstr>Workflow functions</vt:lpstr>
      <vt:lpstr>URI parsing functions</vt:lpstr>
      <vt:lpstr>Manipulation functions</vt:lpstr>
      <vt:lpstr>Exercise: Creating a manual flow and using expressions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 a business process using Power Automate</dc:title>
  <dc:creator>Komal Ridda Malik</dc:creator>
  <cp:lastModifiedBy>Komal Ridda Malik</cp:lastModifiedBy>
  <cp:revision>2</cp:revision>
  <dcterms:created xsi:type="dcterms:W3CDTF">2020-11-18T21:00:57Z</dcterms:created>
  <dcterms:modified xsi:type="dcterms:W3CDTF">2023-12-09T06:10:46Z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bf924b-ba5e-43b4-a8e1-7a8d107a763f_Enabled">
    <vt:lpwstr>true</vt:lpwstr>
  </property>
  <property fmtid="{D5CDD505-2E9C-101B-9397-08002B2CF9AE}" pid="3" name="MSIP_Label_92bf924b-ba5e-43b4-a8e1-7a8d107a763f_SetDate">
    <vt:lpwstr>2023-12-09T05:14:21Z</vt:lpwstr>
  </property>
  <property fmtid="{D5CDD505-2E9C-101B-9397-08002B2CF9AE}" pid="4" name="MSIP_Label_92bf924b-ba5e-43b4-a8e1-7a8d107a763f_Method">
    <vt:lpwstr>Standard</vt:lpwstr>
  </property>
  <property fmtid="{D5CDD505-2E9C-101B-9397-08002B2CF9AE}" pid="5" name="MSIP_Label_92bf924b-ba5e-43b4-a8e1-7a8d107a763f_Name">
    <vt:lpwstr>defa4170-0d19-0005-0004-bc88714345d2</vt:lpwstr>
  </property>
  <property fmtid="{D5CDD505-2E9C-101B-9397-08002B2CF9AE}" pid="6" name="MSIP_Label_92bf924b-ba5e-43b4-a8e1-7a8d107a763f_SiteId">
    <vt:lpwstr>cb8d0f5e-295e-44f1-8cab-184ae827c864</vt:lpwstr>
  </property>
  <property fmtid="{D5CDD505-2E9C-101B-9397-08002B2CF9AE}" pid="7" name="MSIP_Label_92bf924b-ba5e-43b4-a8e1-7a8d107a763f_ActionId">
    <vt:lpwstr>1b5ed04e-f9da-40ac-b0aa-cd8a2e10c021</vt:lpwstr>
  </property>
  <property fmtid="{D5CDD505-2E9C-101B-9397-08002B2CF9AE}" pid="8" name="MSIP_Label_92bf924b-ba5e-43b4-a8e1-7a8d107a763f_ContentBits">
    <vt:lpwstr>0</vt:lpwstr>
  </property>
</Properties>
</file>